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47" d="100"/>
          <a:sy n="47" d="100"/>
        </p:scale>
        <p:origin x="54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D5716-029A-4637-9752-7D95BBEA8377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0750B-62F1-4C0E-995A-740135A4E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07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fld id="{875C6A31-9DA5-450A-BCAC-B568C4F2A712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eaLnBrk="1">
                <a:buClrTx/>
                <a:buSzPct val="45000"/>
                <a:buFontTx/>
                <a:buNone/>
              </a:pPr>
              <a:t>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40963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54738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fld id="{F4CC2CB7-0DF0-45CA-85E9-138456E5AEE5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eaLnBrk="1">
                <a:buClrTx/>
                <a:buSzPct val="45000"/>
                <a:buFontTx/>
                <a:buNone/>
              </a:pPr>
              <a:t>10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59395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65586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fld id="{03BD4F19-FD67-4323-A57A-C34C7588F77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eaLnBrk="1">
                <a:buClrTx/>
                <a:buSzPct val="45000"/>
                <a:buFontTx/>
                <a:buNone/>
              </a:pPr>
              <a:t>11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61443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25806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fld id="{A57AC48D-9F82-4053-AF52-97D57ACB808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eaLnBrk="1">
                <a:buClrTx/>
                <a:buSzPct val="45000"/>
                <a:buFontTx/>
                <a:buNone/>
              </a:pPr>
              <a:t>12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63491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75488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fld id="{3245CF4D-6E82-48B5-9319-3C0E79D00D3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eaLnBrk="1">
                <a:buClrTx/>
                <a:buSzPct val="45000"/>
                <a:buFontTx/>
                <a:buNone/>
              </a:pPr>
              <a:t>13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16156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fld id="{6E5EEDA5-0F1C-4D40-BCF2-01DF5039C93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eaLnBrk="1">
                <a:buClrTx/>
                <a:buSzPct val="45000"/>
                <a:buFontTx/>
                <a:buNone/>
              </a:pPr>
              <a:t>14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66571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fld id="{240F17D3-ECBA-4398-97B0-CF94A2189FA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eaLnBrk="1">
                <a:buClrTx/>
                <a:buSzPct val="45000"/>
                <a:buFontTx/>
                <a:buNone/>
              </a:pPr>
              <a:t>15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2182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fld id="{60908AF5-4EAB-468E-B715-0E768A50072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eaLnBrk="1">
                <a:buClrTx/>
                <a:buSzPct val="45000"/>
                <a:buFontTx/>
                <a:buNone/>
              </a:pPr>
              <a:t>16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22458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fld id="{BF1C94CA-9198-4952-AA78-54B94F588D8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eaLnBrk="1">
                <a:buClrTx/>
                <a:buSzPct val="45000"/>
                <a:buFontTx/>
                <a:buNone/>
              </a:pPr>
              <a:t>17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897467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fld id="{C84A7715-5119-439A-9458-AE4571FACF32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eaLnBrk="1">
                <a:buClrTx/>
                <a:buSzPct val="45000"/>
                <a:buFontTx/>
                <a:buNone/>
              </a:pPr>
              <a:t>18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9418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fld id="{76AF714B-69B2-4EA9-9D7B-E72F6A6AE2D5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eaLnBrk="1">
                <a:buClrTx/>
                <a:buSzPct val="45000"/>
                <a:buFontTx/>
                <a:buNone/>
              </a:pPr>
              <a:t>19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8703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fld id="{60EA9BD9-6EF7-4106-8DD1-AA8C834A461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eaLnBrk="1">
                <a:buClrTx/>
                <a:buSzPct val="45000"/>
                <a:buFontTx/>
                <a:buNone/>
              </a:pPr>
              <a:t>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43011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462825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fld id="{01CEF341-3864-4CCB-88C0-08897FD603A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eaLnBrk="1">
                <a:buClrTx/>
                <a:buSzPct val="45000"/>
                <a:buFontTx/>
                <a:buNone/>
              </a:pPr>
              <a:t>20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7023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fld id="{9293D754-8A91-4AD7-97BC-5105C99E20B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eaLnBrk="1">
                <a:buClrTx/>
                <a:buSzPct val="45000"/>
                <a:buFontTx/>
                <a:buNone/>
              </a:pPr>
              <a:t>21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314830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fld id="{19D6E665-C22C-46E9-B0C1-E9BAC5469B9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eaLnBrk="1">
                <a:buClrTx/>
                <a:buSzPct val="45000"/>
                <a:buFontTx/>
                <a:buNone/>
              </a:pPr>
              <a:t>22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27289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fld id="{C054F45C-9CBB-4533-9B35-43F80679FC6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eaLnBrk="1">
                <a:buClrTx/>
                <a:buSzPct val="45000"/>
                <a:buFontTx/>
                <a:buNone/>
              </a:pPr>
              <a:t>23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844393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fld id="{FBB43A76-4ABC-4BB7-B377-B10A9C6AC19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eaLnBrk="1">
                <a:buClrTx/>
                <a:buSzPct val="45000"/>
                <a:buFontTx/>
                <a:buNone/>
              </a:pPr>
              <a:t>24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8533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fld id="{FFC4A378-B1A8-4847-8264-E82B0394C6A2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eaLnBrk="1">
                <a:buClrTx/>
                <a:buSzPct val="45000"/>
                <a:buFontTx/>
                <a:buNone/>
              </a:pPr>
              <a:t>27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772386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fld id="{BA93B5A2-208F-440D-A799-3B560DAF8B5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eaLnBrk="1">
                <a:buClrTx/>
                <a:buSzPct val="45000"/>
                <a:buFontTx/>
                <a:buNone/>
              </a:pPr>
              <a:t>28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94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42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60577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fld id="{DB3586AC-A34A-4D9F-8229-EEE2ABB520BC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29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6803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768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27643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fld id="{053867A9-5068-44E5-97BE-6E065F0E8EBD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30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8851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788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728072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fld id="{3D0D5172-D4FC-4648-8ADC-E620EEBE01E9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31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0899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809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4157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fld id="{0CA9F1FC-57C4-432C-9921-24B70CCE9A9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eaLnBrk="1">
                <a:buClrTx/>
                <a:buSzPct val="45000"/>
                <a:buFontTx/>
                <a:buNone/>
              </a:pPr>
              <a:t>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45059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923705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fld id="{4662B178-87D4-41E3-B6CF-4231C2B6F866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32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2947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829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624853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fld id="{54A951EC-0D15-466C-AD4E-346C07E79C1B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33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4995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849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5360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fld id="{CD988FA6-30FB-41B9-A4D3-F2076D782D01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34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7043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870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537475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fld id="{6B788E00-3BF0-4082-9EAD-AD9CBE7938CE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35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9091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890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mtClean="0"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909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D203E503-932C-4C39-98CC-4B9E4A144089}" type="slidenum"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35</a:t>
            </a:fld>
            <a:endParaRPr lang="en-US" altLang="en-US" sz="1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972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fld id="{E76C9042-6AF0-489A-99ED-0BBEBD4EB71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eaLnBrk="1">
                <a:buClrTx/>
                <a:buSzPct val="45000"/>
                <a:buFontTx/>
                <a:buNone/>
              </a:pPr>
              <a:t>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47107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22663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fld id="{017F5537-87D9-4DEA-BDCE-7A745F2402E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eaLnBrk="1">
                <a:buClrTx/>
                <a:buSzPct val="45000"/>
                <a:buFontTx/>
                <a:buNone/>
              </a:pPr>
              <a:t>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49155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9034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fld id="{7CF776F2-2262-47BC-AA22-1AED214753B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eaLnBrk="1">
                <a:buClrTx/>
                <a:buSzPct val="45000"/>
                <a:buFontTx/>
                <a:buNone/>
              </a:pPr>
              <a:t>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51203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13435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fld id="{7A7606BE-DCAD-4991-9C06-C2A8A850B8A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eaLnBrk="1">
                <a:buClrTx/>
                <a:buSzPct val="45000"/>
                <a:buFontTx/>
                <a:buNone/>
              </a:pPr>
              <a:t>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53251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9023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fld id="{D3F47C51-2AF7-4469-9FF7-381DBA8FC7B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eaLnBrk="1">
                <a:buClrTx/>
                <a:buSzPct val="45000"/>
                <a:buFontTx/>
                <a:buNone/>
              </a:pPr>
              <a:t>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55299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43730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fld id="{F8471408-FF2E-4D42-BA52-F92A3AF74DE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eaLnBrk="1">
                <a:buClrTx/>
                <a:buSzPct val="45000"/>
                <a:buFontTx/>
                <a:buNone/>
              </a:pPr>
              <a:t>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762FE3D-F198-4626-99D2-6F8B6C59D5FB}" type="slidenum">
              <a:rPr lang="en-US" altLang="en-US" sz="12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en-US" altLang="en-US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7348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 smtClean="0">
                <a:latin typeface="Calibri" panose="020F0502020204030204" pitchFamily="34" charset="0"/>
                <a:cs typeface="Lucida Sans Unicode" panose="020B0602030504020204" pitchFamily="34" charset="0"/>
              </a:rPr>
              <a:t>Description:</a:t>
            </a:r>
            <a:br>
              <a:rPr lang="en-US" altLang="en-US" b="1" smtClean="0">
                <a:latin typeface="Calibri" panose="020F0502020204030204" pitchFamily="34" charset="0"/>
                <a:cs typeface="Lucida Sans Unicode" panose="020B0602030504020204" pitchFamily="34" charset="0"/>
              </a:rPr>
            </a:br>
            <a:r>
              <a:rPr lang="en-US" altLang="en-US" smtClean="0">
                <a:latin typeface="Calibri" panose="020F0502020204030204" pitchFamily="34" charset="0"/>
                <a:cs typeface="Lucida Sans Unicode" panose="020B0602030504020204" pitchFamily="34" charset="0"/>
              </a:rPr>
              <a:t>Sporangia dot the underside of a fern frond. These structures release spores, which are the means of reproduction for these non-flowering plants. Spores sprout into tiny plants that hold both male and female parts. These unite, producing a new fern plant. </a:t>
            </a:r>
            <a:br>
              <a:rPr lang="en-US" altLang="en-US" smtClean="0">
                <a:latin typeface="Calibri" panose="020F0502020204030204" pitchFamily="34" charset="0"/>
                <a:cs typeface="Lucida Sans Unicode" panose="020B0602030504020204" pitchFamily="34" charset="0"/>
              </a:rPr>
            </a:br>
            <a:endParaRPr lang="en-US" altLang="en-US" smtClean="0"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170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3E5A-DF5F-4A54-86E1-B8DB85416A8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AA8A-16E8-49A2-AF73-3D1C5C469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95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3E5A-DF5F-4A54-86E1-B8DB85416A8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AA8A-16E8-49A2-AF73-3D1C5C469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13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3E5A-DF5F-4A54-86E1-B8DB85416A8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AA8A-16E8-49A2-AF73-3D1C5C469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46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1" y="1828801"/>
            <a:ext cx="8013700" cy="2200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FF05C6-59D5-404A-8DB1-D17AB126A3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930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3E5A-DF5F-4A54-86E1-B8DB85416A8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AA8A-16E8-49A2-AF73-3D1C5C469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3E5A-DF5F-4A54-86E1-B8DB85416A8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AA8A-16E8-49A2-AF73-3D1C5C469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4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3E5A-DF5F-4A54-86E1-B8DB85416A8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AA8A-16E8-49A2-AF73-3D1C5C469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9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3E5A-DF5F-4A54-86E1-B8DB85416A8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AA8A-16E8-49A2-AF73-3D1C5C469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5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3E5A-DF5F-4A54-86E1-B8DB85416A8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AA8A-16E8-49A2-AF73-3D1C5C469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42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3E5A-DF5F-4A54-86E1-B8DB85416A8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AA8A-16E8-49A2-AF73-3D1C5C469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4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3E5A-DF5F-4A54-86E1-B8DB85416A8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AA8A-16E8-49A2-AF73-3D1C5C469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30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3E5A-DF5F-4A54-86E1-B8DB85416A8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AA8A-16E8-49A2-AF73-3D1C5C469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78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A3E5A-DF5F-4A54-86E1-B8DB85416A8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2AA8A-16E8-49A2-AF73-3D1C5C469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3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pop.com/science/diversityoflife/classification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pop.com/science/diversityoflife/sixkingdom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4896875" y="3694176"/>
            <a:ext cx="601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50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Unit 10</a:t>
            </a:r>
            <a:endParaRPr lang="en-US" altLang="en-US" sz="50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2897387" y="1459257"/>
            <a:ext cx="7543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1100"/>
              </a:spcBef>
              <a:buClrTx/>
              <a:buSzPct val="75000"/>
            </a:pPr>
            <a:r>
              <a:rPr lang="en-US" altLang="en-US" sz="4400" dirty="0">
                <a:solidFill>
                  <a:srgbClr val="000000"/>
                </a:solidFill>
                <a:latin typeface="Comic Sans MS" panose="030F0702030302020204" pitchFamily="66" charset="0"/>
              </a:rPr>
              <a:t>Characteristics of Living Things and </a:t>
            </a:r>
            <a:r>
              <a:rPr lang="en-US" altLang="en-US" sz="4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Classification, Taxonomy, Cladograms</a:t>
            </a:r>
            <a:endParaRPr lang="en-US" altLang="en-US" sz="4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Tx/>
              <a:buSzPct val="75000"/>
            </a:pPr>
            <a:endParaRPr lang="en-US" altLang="en-US" sz="4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702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1981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What would happen if?</a:t>
            </a: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1981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3375" indent="-333375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 altLang="en-US" sz="3200">
                <a:solidFill>
                  <a:srgbClr val="000000"/>
                </a:solidFill>
              </a:rPr>
              <a:t>You sit outside in the hot sun all day</a:t>
            </a:r>
          </a:p>
        </p:txBody>
      </p:sp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0"/>
            <a:ext cx="4419600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9224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1"/>
          <p:cNvSpPr>
            <a:spLocks noChangeArrowheads="1"/>
          </p:cNvSpPr>
          <p:nvPr/>
        </p:nvSpPr>
        <p:spPr bwMode="auto">
          <a:xfrm>
            <a:off x="6858000" y="1752600"/>
            <a:ext cx="1447800" cy="2819400"/>
          </a:xfrm>
          <a:prstGeom prst="curvedLeftArrow">
            <a:avLst>
              <a:gd name="adj1" fmla="val 24991"/>
              <a:gd name="adj2" fmla="val 50000"/>
              <a:gd name="adj3" fmla="val 25000"/>
            </a:avLst>
          </a:prstGeom>
          <a:solidFill>
            <a:srgbClr val="9999FF"/>
          </a:solidFill>
          <a:ln w="25560">
            <a:solidFill>
              <a:srgbClr val="6F956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62" name="AutoShape 2"/>
          <p:cNvSpPr>
            <a:spLocks noChangeArrowheads="1"/>
          </p:cNvSpPr>
          <p:nvPr/>
        </p:nvSpPr>
        <p:spPr bwMode="auto">
          <a:xfrm rot="10800000">
            <a:off x="3429000" y="1685925"/>
            <a:ext cx="1447800" cy="2819400"/>
          </a:xfrm>
          <a:prstGeom prst="curvedLeftArrow">
            <a:avLst>
              <a:gd name="adj1" fmla="val 24991"/>
              <a:gd name="adj2" fmla="val 50000"/>
              <a:gd name="adj3" fmla="val 25000"/>
            </a:avLst>
          </a:prstGeom>
          <a:solidFill>
            <a:srgbClr val="9999FF"/>
          </a:solidFill>
          <a:ln w="25560">
            <a:solidFill>
              <a:srgbClr val="6F956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38200"/>
            <a:ext cx="14732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600201"/>
            <a:ext cx="228600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95800"/>
            <a:ext cx="17526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6" name="AutoShape 6"/>
          <p:cNvSpPr>
            <a:spLocks noChangeArrowheads="1"/>
          </p:cNvSpPr>
          <p:nvPr/>
        </p:nvSpPr>
        <p:spPr bwMode="auto">
          <a:xfrm rot="900000">
            <a:off x="3413125" y="741363"/>
            <a:ext cx="1676400" cy="6096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9999FF"/>
          </a:solidFill>
          <a:ln w="25560">
            <a:solidFill>
              <a:srgbClr val="6F956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516404" y="341586"/>
            <a:ext cx="1752600" cy="1828800"/>
          </a:xfrm>
          <a:prstGeom prst="rect">
            <a:avLst/>
          </a:prstGeom>
          <a:solidFill>
            <a:srgbClr val="FFFFFF"/>
          </a:solidFill>
          <a:ln w="25560">
            <a:solidFill>
              <a:srgbClr val="6F95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Biondi" pitchFamily="2" charset="0"/>
                <a:cs typeface="Arial" panose="020B0604020202020204" pitchFamily="34" charset="0"/>
              </a:rPr>
              <a:t>Original stimulus: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sz="2400" dirty="0">
                <a:solidFill>
                  <a:srgbClr val="9999FF"/>
                </a:solidFill>
                <a:latin typeface="Biondi" pitchFamily="2" charset="0"/>
                <a:cs typeface="Arial" panose="020B0604020202020204" pitchFamily="34" charset="0"/>
              </a:rPr>
              <a:t>Body temperature increases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Biondi" pitchFamily="2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Biondi" pitchFamily="2" charset="0"/>
                <a:cs typeface="Arial" panose="020B0604020202020204" pitchFamily="34" charset="0"/>
              </a:rPr>
              <a:t>= Positive Feedback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8534400" y="3886200"/>
            <a:ext cx="1752600" cy="1371600"/>
          </a:xfrm>
          <a:prstGeom prst="rect">
            <a:avLst/>
          </a:prstGeom>
          <a:solidFill>
            <a:srgbClr val="FFFFFF"/>
          </a:solidFill>
          <a:ln w="25560">
            <a:solidFill>
              <a:srgbClr val="6F95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Biondi" pitchFamily="2" charset="0"/>
                <a:cs typeface="Arial" panose="020B0604020202020204" pitchFamily="34" charset="0"/>
              </a:rPr>
              <a:t>Message: </a:t>
            </a:r>
            <a:r>
              <a:rPr lang="en-US" altLang="en-US" sz="2400">
                <a:solidFill>
                  <a:srgbClr val="9999FF"/>
                </a:solidFill>
                <a:latin typeface="Biondi" pitchFamily="2" charset="0"/>
                <a:cs typeface="Arial" panose="020B0604020202020204" pitchFamily="34" charset="0"/>
              </a:rPr>
              <a:t>sent via nerves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953000" y="3276600"/>
            <a:ext cx="1828800" cy="1905000"/>
          </a:xfrm>
          <a:prstGeom prst="rect">
            <a:avLst/>
          </a:prstGeom>
          <a:solidFill>
            <a:srgbClr val="FFFFFF"/>
          </a:solidFill>
          <a:ln w="25560">
            <a:solidFill>
              <a:srgbClr val="6F95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</a:pPr>
            <a:r>
              <a:rPr lang="en-US" altLang="en-US" sz="2000">
                <a:solidFill>
                  <a:schemeClr val="tx1"/>
                </a:solidFill>
                <a:latin typeface="Biondi" pitchFamily="2" charset="0"/>
                <a:cs typeface="Arial" panose="020B0604020202020204" pitchFamily="34" charset="0"/>
              </a:rPr>
              <a:t>Response: </a:t>
            </a:r>
            <a:r>
              <a:rPr lang="en-US" altLang="en-US" sz="2000">
                <a:solidFill>
                  <a:srgbClr val="9999FF"/>
                </a:solidFill>
                <a:latin typeface="Biondi" pitchFamily="2" charset="0"/>
                <a:cs typeface="Arial" panose="020B0604020202020204" pitchFamily="34" charset="0"/>
              </a:rPr>
              <a:t>Skin and sweat receptors are activated = body temperature falls</a:t>
            </a:r>
          </a:p>
          <a:p>
            <a:pPr algn="ctr" eaLnBrk="1" hangingPunct="1"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  <a:latin typeface="Biondi" pitchFamily="2" charset="0"/>
              <a:cs typeface="Arial" panose="020B0604020202020204" pitchFamily="34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1612899" y="3581400"/>
            <a:ext cx="1676400" cy="1828800"/>
          </a:xfrm>
          <a:prstGeom prst="rect">
            <a:avLst/>
          </a:prstGeom>
          <a:solidFill>
            <a:srgbClr val="FFFFFF"/>
          </a:solidFill>
          <a:ln w="25560">
            <a:solidFill>
              <a:srgbClr val="6F95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Biondi" pitchFamily="2" charset="0"/>
                <a:cs typeface="Arial" panose="020B0604020202020204" pitchFamily="34" charset="0"/>
              </a:rPr>
              <a:t>Result: </a:t>
            </a:r>
            <a:r>
              <a:rPr lang="en-US" altLang="en-US" dirty="0">
                <a:solidFill>
                  <a:srgbClr val="9999FF"/>
                </a:solidFill>
                <a:latin typeface="Biondi" pitchFamily="2" charset="0"/>
                <a:cs typeface="Arial" panose="020B0604020202020204" pitchFamily="34" charset="0"/>
              </a:rPr>
              <a:t>response action stops when brain detects “normal conditions” 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Biondi" pitchFamily="2" charset="0"/>
                <a:cs typeface="Arial" panose="020B0604020202020204" pitchFamily="34" charset="0"/>
              </a:rPr>
              <a:t>=</a:t>
            </a:r>
            <a:r>
              <a:rPr lang="en-US" altLang="en-US" dirty="0">
                <a:solidFill>
                  <a:srgbClr val="9999FF"/>
                </a:solidFill>
                <a:latin typeface="Biondi" pitchFamily="2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Biondi" pitchFamily="2" charset="0"/>
                <a:cs typeface="Arial" panose="020B0604020202020204" pitchFamily="34" charset="0"/>
              </a:rPr>
              <a:t>Negative feedback</a:t>
            </a: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6477000" y="228600"/>
            <a:ext cx="4191000" cy="1219200"/>
          </a:xfrm>
          <a:prstGeom prst="rect">
            <a:avLst/>
          </a:prstGeom>
          <a:solidFill>
            <a:srgbClr val="FFFFFF"/>
          </a:solidFill>
          <a:ln w="25560">
            <a:solidFill>
              <a:srgbClr val="6F95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Biondi" pitchFamily="2" charset="0"/>
                <a:cs typeface="Arial" panose="020B0604020202020204" pitchFamily="34" charset="0"/>
              </a:rPr>
              <a:t>Homeostasis- </a:t>
            </a:r>
            <a:r>
              <a:rPr lang="en-US" altLang="en-US" sz="2400">
                <a:solidFill>
                  <a:srgbClr val="9999FF"/>
                </a:solidFill>
                <a:cs typeface="Arial" panose="020B0604020202020204" pitchFamily="34" charset="0"/>
              </a:rPr>
              <a:t>the internal bodies conditions are kept constant</a:t>
            </a:r>
          </a:p>
        </p:txBody>
      </p:sp>
    </p:spTree>
    <p:extLst>
      <p:ext uri="{BB962C8B-B14F-4D97-AF65-F5344CB8AC3E}">
        <p14:creationId xmlns:p14="http://schemas.microsoft.com/office/powerpoint/2010/main" val="2022146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 additive="repl">
                                        <p:cTn id="21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33" dur="2000" fill="hold"/>
                                        <p:tgtEl>
                                          <p:spTgt spid="15364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8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3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8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8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animBg="1"/>
      <p:bldP spid="15362" grpId="0" animBg="1"/>
      <p:bldP spid="153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1981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1981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33375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ts val="1100"/>
              </a:spcBef>
              <a:buClrTx/>
              <a:buSzPct val="75000"/>
            </a:pPr>
            <a:r>
              <a:rPr lang="en-US" altLang="en-US" sz="44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If something does not have </a:t>
            </a:r>
            <a:r>
              <a:rPr lang="en-US" altLang="en-US" sz="4400" b="1" u="sng" dirty="0">
                <a:solidFill>
                  <a:srgbClr val="FFFF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all</a:t>
            </a:r>
            <a:r>
              <a:rPr lang="en-US" altLang="en-US" sz="4400" b="1" i="1" dirty="0">
                <a:solidFill>
                  <a:srgbClr val="0099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of the characteristics listed above, then it is</a:t>
            </a:r>
            <a:r>
              <a:rPr lang="en-US" altLang="en-US" sz="4400" dirty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u="sng" dirty="0">
                <a:solidFill>
                  <a:srgbClr val="FFFF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NOT</a:t>
            </a:r>
            <a:r>
              <a:rPr lang="en-US" altLang="en-US" sz="4400" b="1" dirty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considered a </a:t>
            </a:r>
            <a:r>
              <a:rPr lang="en-US" altLang="en-US" sz="4400" b="1" u="sng" dirty="0">
                <a:solidFill>
                  <a:srgbClr val="FFFF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living</a:t>
            </a:r>
            <a:r>
              <a:rPr lang="en-US" altLang="en-US" sz="4400" b="1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thing</a:t>
            </a:r>
            <a:r>
              <a:rPr lang="en-US" altLang="en-US" sz="44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!</a:t>
            </a:r>
            <a:r>
              <a:rPr lang="en-US" altLang="en-US" sz="44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57924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87414" y="1797269"/>
            <a:ext cx="6019800" cy="220980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6600" dirty="0">
                <a:solidFill>
                  <a:srgbClr val="FFFFFF"/>
                </a:solidFill>
                <a:latin typeface="Comic Sans MS" panose="030F0702030302020204" pitchFamily="66" charset="0"/>
              </a:rPr>
              <a:t>Classification</a:t>
            </a: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648200" y="4876800"/>
            <a:ext cx="3200400" cy="609600"/>
          </a:xfrm>
        </p:spPr>
        <p:txBody>
          <a:bodyPr vert="horz" lIns="90000" tIns="46800" rIns="90000" bIns="46800" rtlCol="0">
            <a:normAutofit/>
          </a:bodyPr>
          <a:lstStyle/>
          <a:p>
            <a:pPr marL="0" indent="0">
              <a:spcBef>
                <a:spcPts val="500"/>
              </a:spcBef>
              <a:buSzPct val="75000"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altLang="en-US" sz="2000">
                <a:hlinkClick r:id="rId3"/>
              </a:rPr>
              <a:t>Classification Brain Pop</a:t>
            </a: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23399541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2209800" y="0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 u="sng">
                <a:solidFill>
                  <a:srgbClr val="000000"/>
                </a:solidFill>
              </a:rPr>
              <a:t>Classification</a:t>
            </a:r>
          </a:p>
        </p:txBody>
      </p:sp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1524000" y="13716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3375" indent="-333375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ts val="1025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 altLang="en-US" sz="3000" b="1" u="sng" dirty="0">
                <a:solidFill>
                  <a:srgbClr val="FFFF00"/>
                </a:solidFill>
              </a:rPr>
              <a:t>Taxonomy</a:t>
            </a:r>
            <a:r>
              <a:rPr lang="en-US" altLang="en-US" sz="3000" b="1" dirty="0">
                <a:solidFill>
                  <a:srgbClr val="000000"/>
                </a:solidFill>
              </a:rPr>
              <a:t>- </a:t>
            </a:r>
            <a:r>
              <a:rPr lang="en-US" altLang="en-US" sz="3000" dirty="0">
                <a:solidFill>
                  <a:srgbClr val="000000"/>
                </a:solidFill>
              </a:rPr>
              <a:t>the field of Biology that identifies and </a:t>
            </a:r>
            <a:r>
              <a:rPr lang="en-US" altLang="en-US" sz="3000" u="sng" dirty="0">
                <a:solidFill>
                  <a:srgbClr val="FFFF00"/>
                </a:solidFill>
              </a:rPr>
              <a:t>classifies</a:t>
            </a:r>
            <a:r>
              <a:rPr lang="en-US" altLang="en-US" sz="3000" dirty="0">
                <a:solidFill>
                  <a:srgbClr val="00B050"/>
                </a:solidFill>
              </a:rPr>
              <a:t> </a:t>
            </a:r>
            <a:r>
              <a:rPr lang="en-US" altLang="en-US" sz="3000" dirty="0">
                <a:solidFill>
                  <a:srgbClr val="000000"/>
                </a:solidFill>
              </a:rPr>
              <a:t>organisms</a:t>
            </a:r>
            <a:r>
              <a:rPr lang="en-US" altLang="en-US" sz="3000" b="1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spcBef>
                <a:spcPts val="1025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 altLang="en-US" sz="3000" b="1" i="1" u="sng" dirty="0">
                <a:solidFill>
                  <a:srgbClr val="FFFF00"/>
                </a:solidFill>
              </a:rPr>
              <a:t>Carolus Linnaeus-</a:t>
            </a:r>
            <a:r>
              <a:rPr lang="en-US" altLang="en-US" sz="3000" i="1" u="sng" dirty="0">
                <a:solidFill>
                  <a:srgbClr val="FFFF00"/>
                </a:solidFill>
              </a:rPr>
              <a:t> </a:t>
            </a:r>
            <a:r>
              <a:rPr lang="en-US" altLang="en-US" sz="3000" dirty="0">
                <a:solidFill>
                  <a:srgbClr val="000000"/>
                </a:solidFill>
              </a:rPr>
              <a:t>Developed the classification system in mid 1700’s.  He used a grouping format classifying the very </a:t>
            </a:r>
            <a:r>
              <a:rPr lang="en-US" altLang="en-US" sz="3000" dirty="0">
                <a:solidFill>
                  <a:srgbClr val="FFFF00"/>
                </a:solidFill>
              </a:rPr>
              <a:t>broad</a:t>
            </a:r>
            <a:r>
              <a:rPr lang="en-US" altLang="en-US" sz="3000" dirty="0">
                <a:solidFill>
                  <a:srgbClr val="000000"/>
                </a:solidFill>
              </a:rPr>
              <a:t> groups (least related or the least amount of similarities) to very </a:t>
            </a:r>
            <a:r>
              <a:rPr lang="en-US" altLang="en-US" sz="3000" dirty="0">
                <a:solidFill>
                  <a:srgbClr val="FFFF00"/>
                </a:solidFill>
              </a:rPr>
              <a:t>specific</a:t>
            </a:r>
            <a:r>
              <a:rPr lang="en-US" altLang="en-US" sz="3000" dirty="0">
                <a:solidFill>
                  <a:srgbClr val="000000"/>
                </a:solidFill>
              </a:rPr>
              <a:t> (more precise) members</a:t>
            </a:r>
            <a:r>
              <a:rPr lang="en-US" altLang="en-US" sz="3000" b="1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spcBef>
                <a:spcPts val="1025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 altLang="en-US" sz="3000" dirty="0">
                <a:solidFill>
                  <a:srgbClr val="000000"/>
                </a:solidFill>
              </a:rPr>
              <a:t>Each level is called a </a:t>
            </a:r>
            <a:r>
              <a:rPr lang="en-US" altLang="en-US" sz="3000" b="1" dirty="0">
                <a:solidFill>
                  <a:srgbClr val="FFFF00"/>
                </a:solidFill>
              </a:rPr>
              <a:t>taxon</a:t>
            </a:r>
            <a:r>
              <a:rPr lang="en-US" altLang="en-US" sz="3000" dirty="0">
                <a:solidFill>
                  <a:srgbClr val="000000"/>
                </a:solidFill>
              </a:rPr>
              <a:t>, or taxonomic category.</a:t>
            </a:r>
            <a:br>
              <a:rPr lang="en-US" altLang="en-US" sz="3000" dirty="0">
                <a:solidFill>
                  <a:srgbClr val="000000"/>
                </a:solidFill>
              </a:rPr>
            </a:br>
            <a:endParaRPr lang="en-US" altLang="en-US" sz="3000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1025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endParaRPr lang="en-US" altLang="en-US" sz="3400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950"/>
              </a:spcBef>
              <a:buClrTx/>
              <a:buSzPct val="75000"/>
            </a:pPr>
            <a:endParaRPr lang="en-US" altLang="en-US" sz="3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52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1981200" y="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8611" name="Text Box 2"/>
          <p:cNvSpPr txBox="1">
            <a:spLocks noChangeArrowheads="1"/>
          </p:cNvSpPr>
          <p:nvPr/>
        </p:nvSpPr>
        <p:spPr bwMode="auto">
          <a:xfrm>
            <a:off x="1524000" y="228600"/>
            <a:ext cx="9372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3375" indent="-333375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 altLang="en-US" sz="8800" b="1" dirty="0">
                <a:solidFill>
                  <a:srgbClr val="FFFF00"/>
                </a:solidFill>
              </a:rPr>
              <a:t>Domain</a:t>
            </a:r>
            <a:r>
              <a:rPr lang="en-US" altLang="en-US" sz="9000" b="1" dirty="0">
                <a:solidFill>
                  <a:srgbClr val="FFFF00"/>
                </a:solidFill>
              </a:rPr>
              <a:t> </a:t>
            </a:r>
            <a:r>
              <a:rPr lang="en-US" altLang="en-US" sz="6000" b="1" dirty="0">
                <a:solidFill>
                  <a:srgbClr val="FFFF00"/>
                </a:solidFill>
              </a:rPr>
              <a:t>  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 altLang="en-US" sz="8000" b="1" dirty="0">
                <a:solidFill>
                  <a:srgbClr val="FFFF00"/>
                </a:solidFill>
              </a:rPr>
              <a:t>Kingdom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 altLang="en-US" sz="7000" b="1" dirty="0">
                <a:solidFill>
                  <a:srgbClr val="FFFF00"/>
                </a:solidFill>
              </a:rPr>
              <a:t>Phylum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 altLang="en-US" sz="6000" b="1" dirty="0">
                <a:solidFill>
                  <a:srgbClr val="FFFF00"/>
                </a:solidFill>
              </a:rPr>
              <a:t>Class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 altLang="en-US" sz="5000" b="1" dirty="0">
                <a:solidFill>
                  <a:srgbClr val="FFFF00"/>
                </a:solidFill>
              </a:rPr>
              <a:t>Order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 altLang="en-US" sz="4000" b="1" dirty="0">
                <a:solidFill>
                  <a:srgbClr val="FFFF00"/>
                </a:solidFill>
              </a:rPr>
              <a:t>Family</a:t>
            </a:r>
          </a:p>
          <a:p>
            <a:pPr eaLnBrk="1" hangingPunct="1">
              <a:lnSpc>
                <a:spcPct val="90000"/>
              </a:lnSpc>
              <a:spcBef>
                <a:spcPts val="55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 altLang="en-US" sz="3000" b="1" dirty="0">
                <a:solidFill>
                  <a:srgbClr val="FFFF00"/>
                </a:solidFill>
              </a:rPr>
              <a:t>Genus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 altLang="en-US" sz="2000" b="1" dirty="0">
                <a:solidFill>
                  <a:srgbClr val="FFFF00"/>
                </a:solidFill>
              </a:rPr>
              <a:t>Species</a:t>
            </a:r>
          </a:p>
          <a:p>
            <a:pPr algn="ctr" eaLnBrk="1" hangingPunct="1">
              <a:lnSpc>
                <a:spcPct val="90000"/>
              </a:lnSpc>
              <a:spcBef>
                <a:spcPts val="500"/>
              </a:spcBef>
              <a:buClrTx/>
              <a:buSzPct val="75000"/>
            </a:pPr>
            <a:endParaRPr lang="en-US" altLang="en-US" sz="2000" b="1" dirty="0">
              <a:solidFill>
                <a:srgbClr val="00B050"/>
              </a:solidFill>
            </a:endParaRPr>
          </a:p>
        </p:txBody>
      </p:sp>
      <p:graphicFrame>
        <p:nvGraphicFramePr>
          <p:cNvPr id="19479" name="Group 23"/>
          <p:cNvGraphicFramePr>
            <a:graphicFrameLocks noGrp="1"/>
          </p:cNvGraphicFramePr>
          <p:nvPr/>
        </p:nvGraphicFramePr>
        <p:xfrm>
          <a:off x="7162801" y="381000"/>
          <a:ext cx="2905125" cy="6338888"/>
        </p:xfrm>
        <a:graphic>
          <a:graphicData uri="http://schemas.openxmlformats.org/drawingml/2006/table">
            <a:tbl>
              <a:tblPr/>
              <a:tblGrid>
                <a:gridCol w="1234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0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36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Domain</a:t>
                      </a:r>
                    </a:p>
                  </a:txBody>
                  <a:tcPr marL="90007" marR="90007" marT="255505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Did</a:t>
                      </a:r>
                    </a:p>
                  </a:txBody>
                  <a:tcPr marL="90007" marR="90007" marT="255505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36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Kingdom</a:t>
                      </a:r>
                    </a:p>
                  </a:txBody>
                  <a:tcPr marL="90007" marR="90007" marT="255505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King</a:t>
                      </a:r>
                    </a:p>
                  </a:txBody>
                  <a:tcPr marL="90007" marR="90007" marT="255505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36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Phylum</a:t>
                      </a:r>
                    </a:p>
                  </a:txBody>
                  <a:tcPr marL="90007" marR="90007" marT="255505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Phillip</a:t>
                      </a:r>
                    </a:p>
                  </a:txBody>
                  <a:tcPr marL="90007" marR="90007" marT="255505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36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Class</a:t>
                      </a:r>
                    </a:p>
                  </a:txBody>
                  <a:tcPr marL="90007" marR="90007" marT="255505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Come</a:t>
                      </a:r>
                    </a:p>
                  </a:txBody>
                  <a:tcPr marL="90007" marR="90007" marT="255505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36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Order</a:t>
                      </a:r>
                    </a:p>
                  </a:txBody>
                  <a:tcPr marL="90007" marR="90007" marT="255505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Over</a:t>
                      </a:r>
                    </a:p>
                  </a:txBody>
                  <a:tcPr marL="90007" marR="90007" marT="255505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36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Family</a:t>
                      </a:r>
                    </a:p>
                  </a:txBody>
                  <a:tcPr marL="90007" marR="90007" marT="255505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For</a:t>
                      </a:r>
                    </a:p>
                  </a:txBody>
                  <a:tcPr marL="90007" marR="90007" marT="255505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236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Genus</a:t>
                      </a:r>
                    </a:p>
                  </a:txBody>
                  <a:tcPr marL="90007" marR="90007" marT="255505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Good </a:t>
                      </a:r>
                    </a:p>
                  </a:txBody>
                  <a:tcPr marL="90007" marR="90007" marT="255505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236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Species</a:t>
                      </a:r>
                    </a:p>
                  </a:txBody>
                  <a:tcPr marL="90007" marR="90007" marT="255505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Soup</a:t>
                      </a:r>
                    </a:p>
                  </a:txBody>
                  <a:tcPr marL="90007" marR="90007" marT="255505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2999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1524000" y="457201"/>
            <a:ext cx="9144000" cy="47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33375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indent="-219075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800"/>
              </a:spcBef>
              <a:buClrTx/>
              <a:buSzPct val="75000"/>
            </a:pPr>
            <a:r>
              <a:rPr lang="en-US" altLang="en-US" sz="3200" b="1" u="sng" dirty="0">
                <a:solidFill>
                  <a:srgbClr val="000000"/>
                </a:solidFill>
              </a:rPr>
              <a:t>The Three-Domain System</a:t>
            </a:r>
          </a:p>
          <a:p>
            <a:pPr algn="ctr" eaLnBrk="1" hangingPunct="1">
              <a:lnSpc>
                <a:spcPct val="90000"/>
              </a:lnSpc>
              <a:spcBef>
                <a:spcPts val="800"/>
              </a:spcBef>
              <a:buClrTx/>
              <a:buSzPct val="75000"/>
            </a:pPr>
            <a:endParaRPr lang="en-US" altLang="en-US" sz="32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SzPct val="75000"/>
            </a:pPr>
            <a:r>
              <a:rPr lang="en-US" altLang="en-US" sz="3200" b="1" dirty="0">
                <a:solidFill>
                  <a:srgbClr val="000000"/>
                </a:solidFill>
              </a:rPr>
              <a:t>The </a:t>
            </a:r>
            <a:r>
              <a:rPr lang="en-US" altLang="en-US" sz="3200" b="1" u="sng" dirty="0">
                <a:solidFill>
                  <a:srgbClr val="FFFF00"/>
                </a:solidFill>
              </a:rPr>
              <a:t>domain</a:t>
            </a:r>
            <a:r>
              <a:rPr lang="en-US" altLang="en-US" sz="3200" b="1" dirty="0">
                <a:solidFill>
                  <a:srgbClr val="000000"/>
                </a:solidFill>
              </a:rPr>
              <a:t> is a more inclusive category than any other—larger than a kingdom. </a:t>
            </a:r>
            <a:br>
              <a:rPr lang="en-US" altLang="en-US" sz="3200" b="1" dirty="0">
                <a:solidFill>
                  <a:srgbClr val="000000"/>
                </a:solidFill>
              </a:rPr>
            </a:br>
            <a:r>
              <a:rPr lang="en-US" altLang="en-US" sz="3200" b="1" dirty="0">
                <a:solidFill>
                  <a:srgbClr val="000000"/>
                </a:solidFill>
              </a:rPr>
              <a:t>The 3 domains are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en-US" altLang="en-US" sz="4000" u="sng" dirty="0">
                <a:solidFill>
                  <a:srgbClr val="FFFF00"/>
                </a:solidFill>
              </a:rPr>
              <a:t>1 Bacteria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en-US" altLang="en-US" sz="4000" u="sng" dirty="0">
                <a:solidFill>
                  <a:srgbClr val="FFFF00"/>
                </a:solidFill>
              </a:rPr>
              <a:t>2 Archaea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en-US" altLang="en-US" sz="4000" u="sng" dirty="0">
                <a:solidFill>
                  <a:srgbClr val="FFFF00"/>
                </a:solidFill>
              </a:rPr>
              <a:t>3 Eukarya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  <a:buClrTx/>
              <a:buSzPct val="65000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SzPct val="75000"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pic>
        <p:nvPicPr>
          <p:cNvPr id="70659" name="Picture 4" descr="common_ances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052" y="2417196"/>
            <a:ext cx="5943600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6130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"/>
          <p:cNvSpPr txBox="1">
            <a:spLocks noChangeArrowheads="1"/>
          </p:cNvSpPr>
          <p:nvPr/>
        </p:nvSpPr>
        <p:spPr bwMode="auto">
          <a:xfrm>
            <a:off x="1828800" y="1082675"/>
            <a:ext cx="82296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200" dirty="0">
                <a:solidFill>
                  <a:srgbClr val="000000"/>
                </a:solidFill>
              </a:rPr>
              <a:t>The </a:t>
            </a:r>
            <a:r>
              <a:rPr lang="en-US" altLang="en-US" sz="3600" b="1" u="sng" dirty="0">
                <a:solidFill>
                  <a:srgbClr val="FFFF00"/>
                </a:solidFill>
              </a:rPr>
              <a:t>kingdom</a:t>
            </a:r>
            <a:r>
              <a:rPr lang="en-US" altLang="en-US" sz="3200" dirty="0">
                <a:solidFill>
                  <a:srgbClr val="000000"/>
                </a:solidFill>
              </a:rPr>
              <a:t> is the largest and most inclusive of Linnaeus's taxonomic categories (not including domain).</a:t>
            </a:r>
            <a:br>
              <a:rPr lang="en-US" altLang="en-US" sz="3200" dirty="0">
                <a:solidFill>
                  <a:srgbClr val="000000"/>
                </a:solidFill>
              </a:rPr>
            </a:br>
            <a:endParaRPr lang="en-US" altLang="en-US" sz="3200" dirty="0">
              <a:solidFill>
                <a:srgbClr val="000000"/>
              </a:solidFill>
            </a:endParaRPr>
          </a:p>
        </p:txBody>
      </p:sp>
      <p:grpSp>
        <p:nvGrpSpPr>
          <p:cNvPr id="72707" name="Group 2"/>
          <p:cNvGrpSpPr>
            <a:grpSpLocks/>
          </p:cNvGrpSpPr>
          <p:nvPr/>
        </p:nvGrpSpPr>
        <p:grpSpPr bwMode="auto">
          <a:xfrm>
            <a:off x="1524001" y="3429001"/>
            <a:ext cx="8836025" cy="1597025"/>
            <a:chOff x="0" y="2160"/>
            <a:chExt cx="5566" cy="1006"/>
          </a:xfrm>
        </p:grpSpPr>
        <p:pic>
          <p:nvPicPr>
            <p:cNvPr id="7270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716"/>
            <a:stretch>
              <a:fillRect/>
            </a:stretch>
          </p:blipFill>
          <p:spPr bwMode="auto">
            <a:xfrm>
              <a:off x="0" y="2160"/>
              <a:ext cx="5566" cy="1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2709" name="Text Box 4"/>
            <p:cNvSpPr txBox="1">
              <a:spLocks noChangeArrowheads="1"/>
            </p:cNvSpPr>
            <p:nvPr/>
          </p:nvSpPr>
          <p:spPr bwMode="auto">
            <a:xfrm>
              <a:off x="0" y="2160"/>
              <a:ext cx="5566" cy="1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00861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/>
          <p:cNvSpPr txBox="1">
            <a:spLocks noChangeArrowheads="1"/>
          </p:cNvSpPr>
          <p:nvPr/>
        </p:nvSpPr>
        <p:spPr bwMode="auto">
          <a:xfrm>
            <a:off x="1981200" y="457200"/>
            <a:ext cx="8229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 u="sng">
                <a:solidFill>
                  <a:srgbClr val="000000"/>
                </a:solidFill>
              </a:rPr>
              <a:t>Six Kingdoms</a:t>
            </a:r>
            <a:r>
              <a:rPr lang="en-US" altLang="en-US" sz="4000" b="1" u="sng">
                <a:solidFill>
                  <a:srgbClr val="000000"/>
                </a:solidFill>
              </a:rPr>
              <a:t/>
            </a:r>
            <a:br>
              <a:rPr lang="en-US" altLang="en-US" sz="4000" b="1" u="sng">
                <a:solidFill>
                  <a:srgbClr val="000000"/>
                </a:solidFill>
              </a:rPr>
            </a:br>
            <a:endParaRPr lang="en-US" altLang="en-US" sz="4000" b="1" u="sng">
              <a:solidFill>
                <a:srgbClr val="000000"/>
              </a:solidFill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53143" y="1828800"/>
            <a:ext cx="948145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33375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3425" algn="l"/>
                <a:tab pos="1190625" algn="l"/>
                <a:tab pos="1647825" algn="l"/>
                <a:tab pos="2105025" algn="l"/>
                <a:tab pos="2562225" algn="l"/>
                <a:tab pos="3019425" algn="l"/>
                <a:tab pos="3476625" algn="l"/>
                <a:tab pos="3933825" algn="l"/>
                <a:tab pos="4391025" algn="l"/>
                <a:tab pos="4848225" algn="l"/>
                <a:tab pos="5305425" algn="l"/>
                <a:tab pos="5762625" algn="l"/>
                <a:tab pos="6219825" algn="l"/>
                <a:tab pos="6677025" algn="l"/>
                <a:tab pos="7134225" algn="l"/>
                <a:tab pos="7591425" algn="l"/>
                <a:tab pos="8048625" algn="l"/>
                <a:tab pos="8505825" algn="l"/>
                <a:tab pos="8963025" algn="l"/>
                <a:tab pos="9420225" algn="l"/>
                <a:tab pos="98774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33425" indent="-276225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3425" algn="l"/>
                <a:tab pos="1190625" algn="l"/>
                <a:tab pos="1647825" algn="l"/>
                <a:tab pos="2105025" algn="l"/>
                <a:tab pos="2562225" algn="l"/>
                <a:tab pos="3019425" algn="l"/>
                <a:tab pos="3476625" algn="l"/>
                <a:tab pos="3933825" algn="l"/>
                <a:tab pos="4391025" algn="l"/>
                <a:tab pos="4848225" algn="l"/>
                <a:tab pos="5305425" algn="l"/>
                <a:tab pos="5762625" algn="l"/>
                <a:tab pos="6219825" algn="l"/>
                <a:tab pos="6677025" algn="l"/>
                <a:tab pos="7134225" algn="l"/>
                <a:tab pos="7591425" algn="l"/>
                <a:tab pos="8048625" algn="l"/>
                <a:tab pos="8505825" algn="l"/>
                <a:tab pos="8963025" algn="l"/>
                <a:tab pos="9420225" algn="l"/>
                <a:tab pos="98774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3425" algn="l"/>
                <a:tab pos="1190625" algn="l"/>
                <a:tab pos="1647825" algn="l"/>
                <a:tab pos="2105025" algn="l"/>
                <a:tab pos="2562225" algn="l"/>
                <a:tab pos="3019425" algn="l"/>
                <a:tab pos="3476625" algn="l"/>
                <a:tab pos="3933825" algn="l"/>
                <a:tab pos="4391025" algn="l"/>
                <a:tab pos="4848225" algn="l"/>
                <a:tab pos="5305425" algn="l"/>
                <a:tab pos="5762625" algn="l"/>
                <a:tab pos="6219825" algn="l"/>
                <a:tab pos="6677025" algn="l"/>
                <a:tab pos="7134225" algn="l"/>
                <a:tab pos="7591425" algn="l"/>
                <a:tab pos="8048625" algn="l"/>
                <a:tab pos="8505825" algn="l"/>
                <a:tab pos="8963025" algn="l"/>
                <a:tab pos="9420225" algn="l"/>
                <a:tab pos="98774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3425" algn="l"/>
                <a:tab pos="1190625" algn="l"/>
                <a:tab pos="1647825" algn="l"/>
                <a:tab pos="2105025" algn="l"/>
                <a:tab pos="2562225" algn="l"/>
                <a:tab pos="3019425" algn="l"/>
                <a:tab pos="3476625" algn="l"/>
                <a:tab pos="3933825" algn="l"/>
                <a:tab pos="4391025" algn="l"/>
                <a:tab pos="4848225" algn="l"/>
                <a:tab pos="5305425" algn="l"/>
                <a:tab pos="5762625" algn="l"/>
                <a:tab pos="6219825" algn="l"/>
                <a:tab pos="6677025" algn="l"/>
                <a:tab pos="7134225" algn="l"/>
                <a:tab pos="7591425" algn="l"/>
                <a:tab pos="8048625" algn="l"/>
                <a:tab pos="8505825" algn="l"/>
                <a:tab pos="8963025" algn="l"/>
                <a:tab pos="9420225" algn="l"/>
                <a:tab pos="98774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3425" algn="l"/>
                <a:tab pos="1190625" algn="l"/>
                <a:tab pos="1647825" algn="l"/>
                <a:tab pos="2105025" algn="l"/>
                <a:tab pos="2562225" algn="l"/>
                <a:tab pos="3019425" algn="l"/>
                <a:tab pos="3476625" algn="l"/>
                <a:tab pos="3933825" algn="l"/>
                <a:tab pos="4391025" algn="l"/>
                <a:tab pos="4848225" algn="l"/>
                <a:tab pos="5305425" algn="l"/>
                <a:tab pos="5762625" algn="l"/>
                <a:tab pos="6219825" algn="l"/>
                <a:tab pos="6677025" algn="l"/>
                <a:tab pos="7134225" algn="l"/>
                <a:tab pos="7591425" algn="l"/>
                <a:tab pos="8048625" algn="l"/>
                <a:tab pos="8505825" algn="l"/>
                <a:tab pos="8963025" algn="l"/>
                <a:tab pos="9420225" algn="l"/>
                <a:tab pos="98774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3425" algn="l"/>
                <a:tab pos="1190625" algn="l"/>
                <a:tab pos="1647825" algn="l"/>
                <a:tab pos="2105025" algn="l"/>
                <a:tab pos="2562225" algn="l"/>
                <a:tab pos="3019425" algn="l"/>
                <a:tab pos="3476625" algn="l"/>
                <a:tab pos="3933825" algn="l"/>
                <a:tab pos="4391025" algn="l"/>
                <a:tab pos="4848225" algn="l"/>
                <a:tab pos="5305425" algn="l"/>
                <a:tab pos="5762625" algn="l"/>
                <a:tab pos="6219825" algn="l"/>
                <a:tab pos="6677025" algn="l"/>
                <a:tab pos="7134225" algn="l"/>
                <a:tab pos="7591425" algn="l"/>
                <a:tab pos="8048625" algn="l"/>
                <a:tab pos="8505825" algn="l"/>
                <a:tab pos="8963025" algn="l"/>
                <a:tab pos="9420225" algn="l"/>
                <a:tab pos="98774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3425" algn="l"/>
                <a:tab pos="1190625" algn="l"/>
                <a:tab pos="1647825" algn="l"/>
                <a:tab pos="2105025" algn="l"/>
                <a:tab pos="2562225" algn="l"/>
                <a:tab pos="3019425" algn="l"/>
                <a:tab pos="3476625" algn="l"/>
                <a:tab pos="3933825" algn="l"/>
                <a:tab pos="4391025" algn="l"/>
                <a:tab pos="4848225" algn="l"/>
                <a:tab pos="5305425" algn="l"/>
                <a:tab pos="5762625" algn="l"/>
                <a:tab pos="6219825" algn="l"/>
                <a:tab pos="6677025" algn="l"/>
                <a:tab pos="7134225" algn="l"/>
                <a:tab pos="7591425" algn="l"/>
                <a:tab pos="8048625" algn="l"/>
                <a:tab pos="8505825" algn="l"/>
                <a:tab pos="8963025" algn="l"/>
                <a:tab pos="9420225" algn="l"/>
                <a:tab pos="98774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3425" algn="l"/>
                <a:tab pos="1190625" algn="l"/>
                <a:tab pos="1647825" algn="l"/>
                <a:tab pos="2105025" algn="l"/>
                <a:tab pos="2562225" algn="l"/>
                <a:tab pos="3019425" algn="l"/>
                <a:tab pos="3476625" algn="l"/>
                <a:tab pos="3933825" algn="l"/>
                <a:tab pos="4391025" algn="l"/>
                <a:tab pos="4848225" algn="l"/>
                <a:tab pos="5305425" algn="l"/>
                <a:tab pos="5762625" algn="l"/>
                <a:tab pos="6219825" algn="l"/>
                <a:tab pos="6677025" algn="l"/>
                <a:tab pos="7134225" algn="l"/>
                <a:tab pos="7591425" algn="l"/>
                <a:tab pos="8048625" algn="l"/>
                <a:tab pos="8505825" algn="l"/>
                <a:tab pos="8963025" algn="l"/>
                <a:tab pos="9420225" algn="l"/>
                <a:tab pos="98774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3425" algn="l"/>
                <a:tab pos="1190625" algn="l"/>
                <a:tab pos="1647825" algn="l"/>
                <a:tab pos="2105025" algn="l"/>
                <a:tab pos="2562225" algn="l"/>
                <a:tab pos="3019425" algn="l"/>
                <a:tab pos="3476625" algn="l"/>
                <a:tab pos="3933825" algn="l"/>
                <a:tab pos="4391025" algn="l"/>
                <a:tab pos="4848225" algn="l"/>
                <a:tab pos="5305425" algn="l"/>
                <a:tab pos="5762625" algn="l"/>
                <a:tab pos="6219825" algn="l"/>
                <a:tab pos="6677025" algn="l"/>
                <a:tab pos="7134225" algn="l"/>
                <a:tab pos="7591425" algn="l"/>
                <a:tab pos="8048625" algn="l"/>
                <a:tab pos="8505825" algn="l"/>
                <a:tab pos="8963025" algn="l"/>
                <a:tab pos="9420225" algn="l"/>
                <a:tab pos="98774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lvl="1" eaLnBrk="1" hangingPunct="1">
              <a:spcBef>
                <a:spcPts val="7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Char char=""/>
            </a:pPr>
            <a:r>
              <a:rPr lang="en-US" altLang="en-US" sz="3600" dirty="0">
                <a:solidFill>
                  <a:srgbClr val="000000"/>
                </a:solidFill>
              </a:rPr>
              <a:t>The six-kingdom system of classification include:</a:t>
            </a:r>
          </a:p>
          <a:p>
            <a:pPr lvl="2" eaLnBrk="1" hangingPunct="1"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</a:pPr>
            <a:r>
              <a:rPr lang="en-US" altLang="en-US" sz="3200" b="1" dirty="0">
                <a:solidFill>
                  <a:srgbClr val="FFFF00"/>
                </a:solidFill>
              </a:rPr>
              <a:t>Eubacteria</a:t>
            </a:r>
          </a:p>
          <a:p>
            <a:pPr lvl="2" eaLnBrk="1" hangingPunct="1"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</a:pPr>
            <a:r>
              <a:rPr lang="en-US" altLang="en-US" sz="3200" b="1" dirty="0" err="1">
                <a:solidFill>
                  <a:srgbClr val="FFFF00"/>
                </a:solidFill>
              </a:rPr>
              <a:t>Archaebacteria</a:t>
            </a:r>
            <a:endParaRPr lang="en-US" altLang="en-US" sz="3200" b="1" dirty="0">
              <a:solidFill>
                <a:srgbClr val="FFFF00"/>
              </a:solidFill>
            </a:endParaRPr>
          </a:p>
          <a:p>
            <a:pPr lvl="2" eaLnBrk="1" hangingPunct="1"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</a:pPr>
            <a:r>
              <a:rPr lang="en-US" altLang="en-US" sz="3200" b="1" dirty="0">
                <a:solidFill>
                  <a:srgbClr val="FFFF00"/>
                </a:solidFill>
              </a:rPr>
              <a:t>Protista</a:t>
            </a:r>
          </a:p>
          <a:p>
            <a:pPr lvl="2" eaLnBrk="1" hangingPunct="1"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</a:pPr>
            <a:r>
              <a:rPr lang="en-US" altLang="en-US" sz="3200" b="1" dirty="0">
                <a:solidFill>
                  <a:srgbClr val="FFFF00"/>
                </a:solidFill>
              </a:rPr>
              <a:t>Fungi</a:t>
            </a:r>
          </a:p>
          <a:p>
            <a:pPr lvl="2" eaLnBrk="1" hangingPunct="1"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</a:pPr>
            <a:r>
              <a:rPr lang="en-US" altLang="en-US" sz="3200" b="1" dirty="0">
                <a:solidFill>
                  <a:srgbClr val="FFFF00"/>
                </a:solidFill>
              </a:rPr>
              <a:t>Plantae</a:t>
            </a:r>
          </a:p>
          <a:p>
            <a:pPr lvl="2" eaLnBrk="1" hangingPunct="1"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</a:pPr>
            <a:r>
              <a:rPr lang="en-US" altLang="en-US" sz="3200" b="1" dirty="0">
                <a:solidFill>
                  <a:srgbClr val="FFFF00"/>
                </a:solidFill>
              </a:rPr>
              <a:t>Animalia</a:t>
            </a:r>
          </a:p>
          <a:p>
            <a:pPr eaLnBrk="1" hangingPunct="1">
              <a:spcBef>
                <a:spcPts val="800"/>
              </a:spcBef>
              <a:buClrTx/>
              <a:buSzPct val="75000"/>
            </a:pPr>
            <a:endParaRPr lang="en-US" altLang="en-US" sz="2400" b="1" dirty="0">
              <a:solidFill>
                <a:srgbClr val="00B050"/>
              </a:solidFill>
            </a:endParaRPr>
          </a:p>
        </p:txBody>
      </p:sp>
      <p:sp>
        <p:nvSpPr>
          <p:cNvPr id="74756" name="Text Box 5"/>
          <p:cNvSpPr txBox="1">
            <a:spLocks noChangeArrowheads="1"/>
          </p:cNvSpPr>
          <p:nvPr/>
        </p:nvSpPr>
        <p:spPr bwMode="auto">
          <a:xfrm>
            <a:off x="7391401" y="5562600"/>
            <a:ext cx="2053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hlinkClick r:id="rId3"/>
              </a:rPr>
              <a:t>Brain Pop Kingdoms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2879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"/>
          <p:cNvSpPr txBox="1">
            <a:spLocks noChangeArrowheads="1"/>
          </p:cNvSpPr>
          <p:nvPr/>
        </p:nvSpPr>
        <p:spPr bwMode="auto">
          <a:xfrm>
            <a:off x="1981200" y="715964"/>
            <a:ext cx="8229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</a:rPr>
              <a:t>Several different classes make up a </a:t>
            </a:r>
            <a:r>
              <a:rPr lang="en-US" altLang="en-US" sz="4000" b="1" u="sng" dirty="0">
                <a:solidFill>
                  <a:srgbClr val="FFFF00"/>
                </a:solidFill>
              </a:rPr>
              <a:t>phylum</a:t>
            </a:r>
            <a:r>
              <a:rPr lang="en-US" altLang="en-US" sz="4000" b="1" dirty="0">
                <a:solidFill>
                  <a:srgbClr val="000000"/>
                </a:solidFill>
              </a:rPr>
              <a:t>.</a:t>
            </a:r>
            <a:br>
              <a:rPr lang="en-US" altLang="en-US" sz="4000" b="1" dirty="0">
                <a:solidFill>
                  <a:srgbClr val="000000"/>
                </a:solidFill>
              </a:rPr>
            </a:br>
            <a:r>
              <a:rPr lang="en-US" altLang="en-US" sz="2000" b="1" dirty="0">
                <a:solidFill>
                  <a:srgbClr val="000000"/>
                </a:solidFill>
              </a:rPr>
              <a:t>**Phyla is the plural form of the word.</a:t>
            </a:r>
          </a:p>
        </p:txBody>
      </p:sp>
      <p:grpSp>
        <p:nvGrpSpPr>
          <p:cNvPr id="76803" name="Group 2"/>
          <p:cNvGrpSpPr>
            <a:grpSpLocks/>
          </p:cNvGrpSpPr>
          <p:nvPr/>
        </p:nvGrpSpPr>
        <p:grpSpPr bwMode="auto">
          <a:xfrm>
            <a:off x="1828801" y="3124201"/>
            <a:ext cx="7997825" cy="1901825"/>
            <a:chOff x="192" y="1584"/>
            <a:chExt cx="5038" cy="1198"/>
          </a:xfrm>
        </p:grpSpPr>
        <p:pic>
          <p:nvPicPr>
            <p:cNvPr id="7680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114" b="34109"/>
            <a:stretch>
              <a:fillRect/>
            </a:stretch>
          </p:blipFill>
          <p:spPr bwMode="auto">
            <a:xfrm>
              <a:off x="192" y="1584"/>
              <a:ext cx="5038" cy="1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6805" name="Text Box 4"/>
            <p:cNvSpPr txBox="1">
              <a:spLocks noChangeArrowheads="1"/>
            </p:cNvSpPr>
            <p:nvPr/>
          </p:nvSpPr>
          <p:spPr bwMode="auto">
            <a:xfrm>
              <a:off x="192" y="1584"/>
              <a:ext cx="5038" cy="1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94237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981201" y="396876"/>
            <a:ext cx="6348413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marL="714375" indent="-714375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  <a:tab pos="9401175" algn="l"/>
                <a:tab pos="9858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  <a:tab pos="9401175" algn="l"/>
                <a:tab pos="9858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  <a:tab pos="9401175" algn="l"/>
                <a:tab pos="9858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  <a:tab pos="9401175" algn="l"/>
                <a:tab pos="9858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  <a:tab pos="9401175" algn="l"/>
                <a:tab pos="9858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  <a:tab pos="9401175" algn="l"/>
                <a:tab pos="9858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  <a:tab pos="9401175" algn="l"/>
                <a:tab pos="9858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  <a:tab pos="9401175" algn="l"/>
                <a:tab pos="9858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  <a:tab pos="9401175" algn="l"/>
                <a:tab pos="9858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Font typeface="Times New Roman" panose="02020603050405020304" pitchFamily="18" charset="0"/>
              <a:buAutoNum type="arabicPeriod"/>
            </a:pPr>
            <a:r>
              <a:rPr lang="en-US" altLang="en-US" sz="4400" dirty="0">
                <a:solidFill>
                  <a:srgbClr val="000000"/>
                </a:solidFill>
              </a:rPr>
              <a:t>Living things are Made of </a:t>
            </a:r>
            <a:r>
              <a:rPr lang="en-US" altLang="en-US" sz="4400" u="sng" dirty="0">
                <a:solidFill>
                  <a:srgbClr val="FFFF00"/>
                </a:solidFill>
              </a:rPr>
              <a:t>cells</a:t>
            </a:r>
            <a:r>
              <a:rPr lang="en-US" altLang="en-US" sz="4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1981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3375" indent="-333375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 altLang="en-US" sz="3200" dirty="0">
                <a:solidFill>
                  <a:srgbClr val="000000"/>
                </a:solidFill>
              </a:rPr>
              <a:t>Cell:  living matter enclosed by a barrier that separates it from its surroundings. – </a:t>
            </a:r>
            <a:r>
              <a:rPr lang="en-US" altLang="en-US" sz="3200" b="1" u="sng" dirty="0">
                <a:solidFill>
                  <a:srgbClr val="FFFF00"/>
                </a:solidFill>
              </a:rPr>
              <a:t>The smallest unit of life.</a:t>
            </a:r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"/>
            <a:ext cx="22860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256" y="3924300"/>
            <a:ext cx="22860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99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984077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863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"/>
          <p:cNvSpPr txBox="1">
            <a:spLocks noChangeArrowheads="1"/>
          </p:cNvSpPr>
          <p:nvPr/>
        </p:nvSpPr>
        <p:spPr bwMode="auto">
          <a:xfrm>
            <a:off x="1981200" y="9144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</a:rPr>
              <a:t>The next larger category, the </a:t>
            </a:r>
            <a:r>
              <a:rPr lang="en-US" altLang="en-US" sz="4000" b="1" u="sng" dirty="0">
                <a:solidFill>
                  <a:srgbClr val="FFFF00"/>
                </a:solidFill>
              </a:rPr>
              <a:t>class</a:t>
            </a:r>
            <a:r>
              <a:rPr lang="en-US" altLang="en-US" sz="4000" dirty="0">
                <a:solidFill>
                  <a:srgbClr val="000000"/>
                </a:solidFill>
              </a:rPr>
              <a:t>, is composed of similar orders.</a:t>
            </a:r>
          </a:p>
        </p:txBody>
      </p:sp>
      <p:grpSp>
        <p:nvGrpSpPr>
          <p:cNvPr id="78851" name="Group 2"/>
          <p:cNvGrpSpPr>
            <a:grpSpLocks/>
          </p:cNvGrpSpPr>
          <p:nvPr/>
        </p:nvGrpSpPr>
        <p:grpSpPr bwMode="auto">
          <a:xfrm>
            <a:off x="1447801" y="3124201"/>
            <a:ext cx="9217025" cy="1749425"/>
            <a:chOff x="-48" y="1968"/>
            <a:chExt cx="5806" cy="1102"/>
          </a:xfrm>
        </p:grpSpPr>
        <p:pic>
          <p:nvPicPr>
            <p:cNvPr id="7885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25"/>
            <a:stretch>
              <a:fillRect/>
            </a:stretch>
          </p:blipFill>
          <p:spPr bwMode="auto">
            <a:xfrm>
              <a:off x="-48" y="1968"/>
              <a:ext cx="5806" cy="1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8853" name="Text Box 4"/>
            <p:cNvSpPr txBox="1">
              <a:spLocks noChangeArrowheads="1"/>
            </p:cNvSpPr>
            <p:nvPr/>
          </p:nvSpPr>
          <p:spPr bwMode="auto">
            <a:xfrm>
              <a:off x="-48" y="1968"/>
              <a:ext cx="5806" cy="1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21559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"/>
          <p:cNvSpPr txBox="1">
            <a:spLocks noChangeArrowheads="1"/>
          </p:cNvSpPr>
          <p:nvPr/>
        </p:nvSpPr>
        <p:spPr bwMode="auto">
          <a:xfrm>
            <a:off x="2057400" y="717551"/>
            <a:ext cx="8229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</a:rPr>
              <a:t>An </a:t>
            </a:r>
            <a:r>
              <a:rPr lang="en-US" altLang="en-US" sz="4000" b="1" u="sng" dirty="0">
                <a:solidFill>
                  <a:srgbClr val="FFFF00"/>
                </a:solidFill>
              </a:rPr>
              <a:t>order</a:t>
            </a:r>
            <a:r>
              <a:rPr lang="en-US" altLang="en-US" sz="4000" dirty="0">
                <a:solidFill>
                  <a:srgbClr val="000000"/>
                </a:solidFill>
              </a:rPr>
              <a:t> is a broad category composed of similar families.</a:t>
            </a:r>
            <a:br>
              <a:rPr lang="en-US" altLang="en-US" sz="4000" dirty="0">
                <a:solidFill>
                  <a:srgbClr val="000000"/>
                </a:solidFill>
              </a:rPr>
            </a:br>
            <a:endParaRPr lang="en-US" altLang="en-US" sz="4000" dirty="0">
              <a:solidFill>
                <a:srgbClr val="000000"/>
              </a:solidFill>
            </a:endParaRPr>
          </a:p>
        </p:txBody>
      </p:sp>
      <p:grpSp>
        <p:nvGrpSpPr>
          <p:cNvPr id="80899" name="Group 2"/>
          <p:cNvGrpSpPr>
            <a:grpSpLocks/>
          </p:cNvGrpSpPr>
          <p:nvPr/>
        </p:nvGrpSpPr>
        <p:grpSpPr bwMode="auto">
          <a:xfrm>
            <a:off x="2057401" y="2895600"/>
            <a:ext cx="8226425" cy="2084388"/>
            <a:chOff x="336" y="1824"/>
            <a:chExt cx="5182" cy="1313"/>
          </a:xfrm>
        </p:grpSpPr>
        <p:pic>
          <p:nvPicPr>
            <p:cNvPr id="8090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745"/>
            <a:stretch>
              <a:fillRect/>
            </a:stretch>
          </p:blipFill>
          <p:spPr bwMode="auto">
            <a:xfrm>
              <a:off x="336" y="1824"/>
              <a:ext cx="5182" cy="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80901" name="Text Box 4"/>
            <p:cNvSpPr txBox="1">
              <a:spLocks noChangeArrowheads="1"/>
            </p:cNvSpPr>
            <p:nvPr/>
          </p:nvSpPr>
          <p:spPr bwMode="auto">
            <a:xfrm>
              <a:off x="336" y="1824"/>
              <a:ext cx="5182" cy="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64752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"/>
          <p:cNvSpPr txBox="1">
            <a:spLocks noChangeArrowheads="1"/>
          </p:cNvSpPr>
          <p:nvPr/>
        </p:nvSpPr>
        <p:spPr bwMode="auto">
          <a:xfrm>
            <a:off x="2057400" y="411164"/>
            <a:ext cx="8229600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</a:rPr>
              <a:t>Genera that share many characteristics are grouped in a larger category, the </a:t>
            </a:r>
            <a:r>
              <a:rPr lang="en-US" altLang="en-US" sz="4000" b="1" u="sng" dirty="0">
                <a:solidFill>
                  <a:srgbClr val="FFFF00"/>
                </a:solidFill>
              </a:rPr>
              <a:t>family</a:t>
            </a:r>
            <a:r>
              <a:rPr lang="en-US" altLang="en-US" sz="4000" dirty="0">
                <a:solidFill>
                  <a:srgbClr val="FFFF00"/>
                </a:solidFill>
              </a:rPr>
              <a:t>.</a:t>
            </a:r>
            <a:r>
              <a:rPr lang="en-US" altLang="en-US" sz="4000" dirty="0">
                <a:solidFill>
                  <a:srgbClr val="00B050"/>
                </a:solidFill>
              </a:rPr>
              <a:t/>
            </a:r>
            <a:br>
              <a:rPr lang="en-US" altLang="en-US" sz="4000" dirty="0">
                <a:solidFill>
                  <a:srgbClr val="00B050"/>
                </a:solidFill>
              </a:rPr>
            </a:br>
            <a:r>
              <a:rPr lang="en-US" altLang="en-US" sz="4000" dirty="0">
                <a:solidFill>
                  <a:srgbClr val="00B050"/>
                </a:solidFill>
              </a:rPr>
              <a:t/>
            </a:r>
            <a:br>
              <a:rPr lang="en-US" altLang="en-US" sz="4000" dirty="0">
                <a:solidFill>
                  <a:srgbClr val="00B050"/>
                </a:solidFill>
              </a:rPr>
            </a:br>
            <a:endParaRPr lang="en-US" altLang="en-US" sz="4000" dirty="0">
              <a:solidFill>
                <a:srgbClr val="00B050"/>
              </a:solidFill>
            </a:endParaRPr>
          </a:p>
        </p:txBody>
      </p:sp>
      <p:grpSp>
        <p:nvGrpSpPr>
          <p:cNvPr id="82947" name="Group 2"/>
          <p:cNvGrpSpPr>
            <a:grpSpLocks/>
          </p:cNvGrpSpPr>
          <p:nvPr/>
        </p:nvGrpSpPr>
        <p:grpSpPr bwMode="auto">
          <a:xfrm>
            <a:off x="2057401" y="3733801"/>
            <a:ext cx="8302625" cy="1673225"/>
            <a:chOff x="336" y="2352"/>
            <a:chExt cx="5230" cy="1054"/>
          </a:xfrm>
        </p:grpSpPr>
        <p:pic>
          <p:nvPicPr>
            <p:cNvPr id="8294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937" b="50836"/>
            <a:stretch>
              <a:fillRect/>
            </a:stretch>
          </p:blipFill>
          <p:spPr bwMode="auto">
            <a:xfrm>
              <a:off x="336" y="2352"/>
              <a:ext cx="5230" cy="1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82949" name="Text Box 4"/>
            <p:cNvSpPr txBox="1">
              <a:spLocks noChangeArrowheads="1"/>
            </p:cNvSpPr>
            <p:nvPr/>
          </p:nvSpPr>
          <p:spPr bwMode="auto">
            <a:xfrm>
              <a:off x="336" y="2352"/>
              <a:ext cx="5230" cy="1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9585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1060704" y="641350"/>
            <a:ext cx="9150096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800" b="1" u="sng" dirty="0">
                <a:solidFill>
                  <a:srgbClr val="FFFF00"/>
                </a:solidFill>
              </a:rPr>
              <a:t>Genus</a:t>
            </a:r>
            <a:r>
              <a:rPr lang="en-US" altLang="en-US" sz="4800" dirty="0">
                <a:solidFill>
                  <a:srgbClr val="000000"/>
                </a:solidFill>
              </a:rPr>
              <a:t> and </a:t>
            </a:r>
            <a:r>
              <a:rPr lang="en-US" altLang="en-US" sz="4800" b="1" u="sng" dirty="0">
                <a:solidFill>
                  <a:srgbClr val="FFFF00"/>
                </a:solidFill>
              </a:rPr>
              <a:t>Species</a:t>
            </a:r>
            <a:r>
              <a:rPr lang="en-US" altLang="en-US" sz="4800" dirty="0">
                <a:solidFill>
                  <a:srgbClr val="000000"/>
                </a:solidFill>
              </a:rPr>
              <a:t> are the two smallest categories</a:t>
            </a:r>
            <a:br>
              <a:rPr lang="en-US" altLang="en-US" sz="4800" dirty="0">
                <a:solidFill>
                  <a:srgbClr val="000000"/>
                </a:solidFill>
              </a:rPr>
            </a:br>
            <a:r>
              <a:rPr lang="en-US" altLang="en-US" sz="3600" dirty="0">
                <a:solidFill>
                  <a:srgbClr val="000000"/>
                </a:solidFill>
              </a:rPr>
              <a:t>*Genera is the plural form of genus.</a:t>
            </a:r>
          </a:p>
        </p:txBody>
      </p:sp>
      <p:grpSp>
        <p:nvGrpSpPr>
          <p:cNvPr id="84995" name="Group 2"/>
          <p:cNvGrpSpPr>
            <a:grpSpLocks/>
          </p:cNvGrpSpPr>
          <p:nvPr/>
        </p:nvGrpSpPr>
        <p:grpSpPr bwMode="auto">
          <a:xfrm>
            <a:off x="2209801" y="3657601"/>
            <a:ext cx="7693025" cy="3044825"/>
            <a:chOff x="432" y="2304"/>
            <a:chExt cx="4846" cy="1918"/>
          </a:xfrm>
        </p:grpSpPr>
        <p:pic>
          <p:nvPicPr>
            <p:cNvPr id="8499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488"/>
            <a:stretch>
              <a:fillRect/>
            </a:stretch>
          </p:blipFill>
          <p:spPr bwMode="auto">
            <a:xfrm>
              <a:off x="432" y="2304"/>
              <a:ext cx="4846" cy="1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84997" name="Text Box 4"/>
            <p:cNvSpPr txBox="1">
              <a:spLocks noChangeArrowheads="1"/>
            </p:cNvSpPr>
            <p:nvPr/>
          </p:nvSpPr>
          <p:spPr bwMode="auto">
            <a:xfrm>
              <a:off x="432" y="2304"/>
              <a:ext cx="4846" cy="1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98033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524000" y="30480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33375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SzPct val="75000"/>
            </a:pPr>
            <a:endParaRPr lang="en-US" altLang="en-US" sz="24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</a:pPr>
            <a:r>
              <a:rPr lang="en-US" altLang="en-US" sz="2400" b="1" dirty="0">
                <a:solidFill>
                  <a:srgbClr val="000000"/>
                </a:solidFill>
              </a:rPr>
              <a:t>  	</a:t>
            </a:r>
            <a:r>
              <a:rPr lang="en-US" altLang="en-US" sz="2400" b="1" u="sng" dirty="0">
                <a:solidFill>
                  <a:srgbClr val="000000"/>
                </a:solidFill>
              </a:rPr>
              <a:t>Binomial Nomenclature</a:t>
            </a:r>
            <a:r>
              <a:rPr lang="en-US" altLang="en-US" sz="2400" b="1" dirty="0">
                <a:solidFill>
                  <a:srgbClr val="000000"/>
                </a:solidFill>
              </a:rPr>
              <a:t>: </a:t>
            </a:r>
            <a:r>
              <a:rPr lang="en-US" altLang="en-US" sz="2400" b="1" dirty="0">
                <a:solidFill>
                  <a:srgbClr val="FFFF00"/>
                </a:solidFill>
              </a:rPr>
              <a:t>“</a:t>
            </a:r>
            <a:r>
              <a:rPr lang="en-US" altLang="en-US" sz="2400" b="1" u="sng" dirty="0">
                <a:solidFill>
                  <a:srgbClr val="FFFF00"/>
                </a:solidFill>
              </a:rPr>
              <a:t>two-word</a:t>
            </a:r>
            <a:r>
              <a:rPr lang="en-US" altLang="en-US" sz="2400" b="1" dirty="0">
                <a:solidFill>
                  <a:srgbClr val="FFFF00"/>
                </a:solidFill>
              </a:rPr>
              <a:t>” </a:t>
            </a:r>
            <a:r>
              <a:rPr lang="en-US" altLang="en-US" sz="2400" b="1" dirty="0">
                <a:solidFill>
                  <a:srgbClr val="000000"/>
                </a:solidFill>
              </a:rPr>
              <a:t>naming system used to identify organisms. All organisms have 2 names:</a:t>
            </a: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  <a:buClrTx/>
              <a:buSzPct val="75000"/>
            </a:pPr>
            <a:endParaRPr lang="en-US" altLang="en-US" sz="24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SzPct val="75000"/>
            </a:pPr>
            <a:r>
              <a:rPr lang="en-US" altLang="en-US" sz="1000" b="1" dirty="0">
                <a:solidFill>
                  <a:srgbClr val="000000"/>
                </a:solidFill>
              </a:rPr>
              <a:t>		</a:t>
            </a:r>
            <a:r>
              <a:rPr lang="en-US" altLang="en-US" sz="2000" b="1" dirty="0">
                <a:solidFill>
                  <a:srgbClr val="000000"/>
                </a:solidFill>
              </a:rPr>
              <a:t>1. </a:t>
            </a:r>
            <a:r>
              <a:rPr lang="en-US" altLang="en-US" sz="2400" b="1" u="sng" dirty="0">
                <a:solidFill>
                  <a:srgbClr val="FFFF00"/>
                </a:solidFill>
              </a:rPr>
              <a:t>Scientific Name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</a:rPr>
              <a:t>- consists of a genus name and a species   					name. 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SzPct val="75000"/>
            </a:pPr>
            <a:r>
              <a:rPr lang="en-US" altLang="en-US" sz="2000" b="1" dirty="0">
                <a:solidFill>
                  <a:srgbClr val="000000"/>
                </a:solidFill>
              </a:rPr>
              <a:t>			</a:t>
            </a:r>
            <a:r>
              <a:rPr lang="en-US" altLang="en-US" sz="2000" b="1" dirty="0">
                <a:solidFill>
                  <a:srgbClr val="CC0000"/>
                </a:solidFill>
              </a:rPr>
              <a:t>Genus</a:t>
            </a:r>
            <a:r>
              <a:rPr lang="en-US" altLang="en-US" sz="2000" b="1" dirty="0">
                <a:solidFill>
                  <a:srgbClr val="000000"/>
                </a:solidFill>
              </a:rPr>
              <a:t> is always written 1</a:t>
            </a:r>
            <a:r>
              <a:rPr lang="en-US" altLang="en-US" sz="2000" b="1" baseline="30000" dirty="0">
                <a:solidFill>
                  <a:srgbClr val="000000"/>
                </a:solidFill>
              </a:rPr>
              <a:t>st</a:t>
            </a:r>
            <a:r>
              <a:rPr lang="en-US" altLang="en-US" sz="2000" b="1" dirty="0">
                <a:solidFill>
                  <a:srgbClr val="000000"/>
                </a:solidFill>
              </a:rPr>
              <a:t> and IS CAPITALIZED.  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SzPct val="75000"/>
            </a:pPr>
            <a:r>
              <a:rPr lang="en-US" altLang="en-US" sz="2000" b="1" dirty="0">
                <a:solidFill>
                  <a:srgbClr val="000000"/>
                </a:solidFill>
              </a:rPr>
              <a:t>              	</a:t>
            </a:r>
            <a:r>
              <a:rPr lang="en-US" altLang="en-US" sz="2000" b="1" dirty="0">
                <a:solidFill>
                  <a:srgbClr val="C5000B"/>
                </a:solidFill>
              </a:rPr>
              <a:t>species</a:t>
            </a:r>
            <a:r>
              <a:rPr lang="en-US" altLang="en-US" sz="2000" b="1" dirty="0">
                <a:solidFill>
                  <a:srgbClr val="000000"/>
                </a:solidFill>
              </a:rPr>
              <a:t> is always written 2</a:t>
            </a:r>
            <a:r>
              <a:rPr lang="en-US" altLang="en-US" sz="2000" b="1" baseline="30000" dirty="0">
                <a:solidFill>
                  <a:srgbClr val="000000"/>
                </a:solidFill>
              </a:rPr>
              <a:t>nd</a:t>
            </a:r>
            <a:r>
              <a:rPr lang="en-US" altLang="en-US" sz="2000" b="1" dirty="0">
                <a:solidFill>
                  <a:srgbClr val="000000"/>
                </a:solidFill>
              </a:rPr>
              <a:t> and is NOT capitalized.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SzPct val="75000"/>
            </a:pPr>
            <a:endParaRPr lang="en-US" altLang="en-US" sz="20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SzPct val="75000"/>
            </a:pPr>
            <a:r>
              <a:rPr lang="en-US" altLang="en-US" sz="2000" b="1" dirty="0">
                <a:solidFill>
                  <a:srgbClr val="000000"/>
                </a:solidFill>
              </a:rPr>
              <a:t>		*Both names are printed and </a:t>
            </a:r>
            <a:r>
              <a:rPr lang="en-US" altLang="en-US" sz="2000" b="1" u="sng" dirty="0">
                <a:solidFill>
                  <a:srgbClr val="000000"/>
                </a:solidFill>
              </a:rPr>
              <a:t>underlined</a:t>
            </a:r>
            <a:r>
              <a:rPr lang="en-US" altLang="en-US" sz="2000" b="1" dirty="0">
                <a:solidFill>
                  <a:srgbClr val="000000"/>
                </a:solidFill>
              </a:rPr>
              <a:t> or in </a:t>
            </a:r>
            <a:r>
              <a:rPr lang="en-US" altLang="en-US" sz="2000" b="1" i="1" dirty="0">
                <a:solidFill>
                  <a:srgbClr val="000000"/>
                </a:solidFill>
              </a:rPr>
              <a:t>Italics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SzPct val="75000"/>
            </a:pPr>
            <a:endParaRPr lang="en-US" altLang="en-US" sz="2000" b="1" i="1" u="sng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SzPct val="75000"/>
            </a:pPr>
            <a:r>
              <a:rPr lang="en-US" altLang="en-US" sz="2000" b="1" dirty="0">
                <a:solidFill>
                  <a:srgbClr val="000000"/>
                </a:solidFill>
              </a:rPr>
              <a:t>		</a:t>
            </a:r>
            <a:r>
              <a:rPr lang="en-US" altLang="en-US" sz="2000" b="1" dirty="0">
                <a:solidFill>
                  <a:srgbClr val="9999FF"/>
                </a:solidFill>
              </a:rPr>
              <a:t>Ex: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u="sng" dirty="0">
                <a:solidFill>
                  <a:srgbClr val="000000"/>
                </a:solidFill>
              </a:rPr>
              <a:t>Homo sapiens</a:t>
            </a:r>
            <a:r>
              <a:rPr lang="en-US" altLang="en-US" sz="2000" b="1" dirty="0">
                <a:solidFill>
                  <a:srgbClr val="000000"/>
                </a:solidFill>
              </a:rPr>
              <a:t> or </a:t>
            </a:r>
            <a:r>
              <a:rPr lang="en-US" altLang="en-US" sz="2000" b="1" i="1" dirty="0">
                <a:solidFill>
                  <a:srgbClr val="000000"/>
                </a:solidFill>
              </a:rPr>
              <a:t>Homo sapiens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SzPct val="75000"/>
            </a:pPr>
            <a:r>
              <a:rPr lang="en-US" altLang="en-US" sz="2000" b="1" dirty="0">
                <a:solidFill>
                  <a:srgbClr val="000000"/>
                </a:solidFill>
              </a:rPr>
              <a:t>		</a:t>
            </a:r>
            <a:r>
              <a:rPr lang="en-US" altLang="en-US" sz="2000" b="1" dirty="0">
                <a:solidFill>
                  <a:srgbClr val="9999FF"/>
                </a:solidFill>
              </a:rPr>
              <a:t>Ex: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u="sng" dirty="0">
                <a:solidFill>
                  <a:srgbClr val="000000"/>
                </a:solidFill>
              </a:rPr>
              <a:t>H. sapiens</a:t>
            </a:r>
            <a:r>
              <a:rPr lang="en-US" altLang="en-US" sz="2000" b="1" dirty="0">
                <a:solidFill>
                  <a:srgbClr val="000000"/>
                </a:solidFill>
              </a:rPr>
              <a:t> or </a:t>
            </a:r>
            <a:r>
              <a:rPr lang="en-US" altLang="en-US" sz="2000" b="1" i="1" dirty="0">
                <a:solidFill>
                  <a:srgbClr val="000000"/>
                </a:solidFill>
              </a:rPr>
              <a:t>H. sapiens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SzPct val="75000"/>
            </a:pPr>
            <a:endParaRPr lang="en-US" altLang="en-US" sz="2000" b="1" i="1" u="sng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SzPct val="75000"/>
            </a:pPr>
            <a:r>
              <a:rPr lang="en-US" altLang="en-US" sz="2000" b="1" dirty="0">
                <a:solidFill>
                  <a:srgbClr val="000000"/>
                </a:solidFill>
              </a:rPr>
              <a:t>		2.  </a:t>
            </a:r>
            <a:r>
              <a:rPr lang="en-US" altLang="en-US" sz="2400" b="1" u="sng" dirty="0">
                <a:solidFill>
                  <a:srgbClr val="FFFF00"/>
                </a:solidFill>
              </a:rPr>
              <a:t>Common name-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</a:rPr>
              <a:t>name that is used more regularly.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SzPct val="75000"/>
            </a:pPr>
            <a:endParaRPr lang="en-US" altLang="en-US" sz="20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SzPct val="75000"/>
            </a:pPr>
            <a:r>
              <a:rPr lang="en-US" altLang="en-US" sz="2000" b="1" dirty="0">
                <a:solidFill>
                  <a:srgbClr val="000000"/>
                </a:solidFill>
              </a:rPr>
              <a:t>		</a:t>
            </a:r>
            <a:r>
              <a:rPr lang="en-US" altLang="en-US" sz="2000" b="1" dirty="0">
                <a:solidFill>
                  <a:srgbClr val="9999FF"/>
                </a:solidFill>
              </a:rPr>
              <a:t>Ex:</a:t>
            </a:r>
            <a:r>
              <a:rPr lang="en-US" altLang="en-US" sz="2000" b="1" dirty="0">
                <a:solidFill>
                  <a:srgbClr val="000000"/>
                </a:solidFill>
              </a:rPr>
              <a:t> Mountain lion, puma, cougar, panther… all  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SzPct val="75000"/>
            </a:pPr>
            <a:r>
              <a:rPr lang="en-US" altLang="en-US" sz="2000" b="1" dirty="0">
                <a:solidFill>
                  <a:srgbClr val="000000"/>
                </a:solidFill>
              </a:rPr>
              <a:t>		common names for the same animal depending on 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SzPct val="75000"/>
            </a:pPr>
            <a:r>
              <a:rPr lang="en-US" altLang="en-US" sz="2000" b="1" dirty="0">
                <a:solidFill>
                  <a:srgbClr val="000000"/>
                </a:solidFill>
              </a:rPr>
              <a:t>		the region.</a:t>
            </a:r>
          </a:p>
        </p:txBody>
      </p:sp>
    </p:spTree>
    <p:extLst>
      <p:ext uri="{BB962C8B-B14F-4D97-AF65-F5344CB8AC3E}">
        <p14:creationId xmlns:p14="http://schemas.microsoft.com/office/powerpoint/2010/main" val="12722113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6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86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6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67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867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altLang="en-US" b="1" u="sng" smtClean="0"/>
              <a:t>Modern Evolutionary Classification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1" y="1981200"/>
            <a:ext cx="8220075" cy="4876800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FFFF00"/>
                </a:solidFill>
              </a:rPr>
              <a:t>Phylogeny</a:t>
            </a:r>
            <a:r>
              <a:rPr lang="en-US" altLang="en-US" dirty="0"/>
              <a:t>- study of evolutionary relationships among organisms</a:t>
            </a:r>
          </a:p>
          <a:p>
            <a:r>
              <a:rPr lang="en-US" altLang="en-US" dirty="0"/>
              <a:t>Biologists group organisms into categories that represent lines of </a:t>
            </a:r>
            <a:r>
              <a:rPr lang="en-US" altLang="en-US" b="1" u="sng" dirty="0">
                <a:solidFill>
                  <a:srgbClr val="FFFF00"/>
                </a:solidFill>
              </a:rPr>
              <a:t>evolutionary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b="1" u="sng" dirty="0">
                <a:solidFill>
                  <a:srgbClr val="FFFF00"/>
                </a:solidFill>
              </a:rPr>
              <a:t>descent</a:t>
            </a:r>
            <a:r>
              <a:rPr lang="en-US" altLang="en-US" dirty="0"/>
              <a:t>, or phylogeny, not just physical similarities.</a:t>
            </a:r>
          </a:p>
          <a:p>
            <a:r>
              <a:rPr lang="en-US" altLang="en-US" dirty="0"/>
              <a:t>Organisms that share the same genus are more closely related than organisms that only share the same class.</a:t>
            </a:r>
          </a:p>
          <a:p>
            <a:r>
              <a:rPr lang="en-US" altLang="en-US" dirty="0"/>
              <a:t>They also use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u="sng" dirty="0">
                <a:solidFill>
                  <a:srgbClr val="FFFF00"/>
                </a:solidFill>
              </a:rPr>
              <a:t>DNA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/>
              <a:t>to observe how closely related organisms are</a:t>
            </a:r>
          </a:p>
        </p:txBody>
      </p:sp>
    </p:spTree>
    <p:extLst>
      <p:ext uri="{BB962C8B-B14F-4D97-AF65-F5344CB8AC3E}">
        <p14:creationId xmlns:p14="http://schemas.microsoft.com/office/powerpoint/2010/main" val="370036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altLang="en-US" b="1" u="sng" smtClean="0"/>
              <a:t>Derived Characters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524001"/>
            <a:ext cx="3962400" cy="44116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u="sng" dirty="0">
                <a:solidFill>
                  <a:srgbClr val="FFFF00"/>
                </a:solidFill>
              </a:rPr>
              <a:t>Characteristics</a:t>
            </a:r>
            <a:r>
              <a:rPr lang="en-US" altLang="en-US" dirty="0"/>
              <a:t> that appear in recent parts of a lineage, but not in its older members can be used to construct a </a:t>
            </a:r>
            <a:r>
              <a:rPr lang="en-US" altLang="en-US" b="1" u="sng" dirty="0">
                <a:solidFill>
                  <a:srgbClr val="FFFF00"/>
                </a:solidFill>
              </a:rPr>
              <a:t>Cladogram</a:t>
            </a:r>
            <a:r>
              <a:rPr lang="en-US" altLang="en-US" dirty="0">
                <a:solidFill>
                  <a:srgbClr val="FFFF00"/>
                </a:solidFill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 </a:t>
            </a:r>
            <a:r>
              <a:rPr lang="en-US" altLang="en-US" b="1" dirty="0"/>
              <a:t>cladogram</a:t>
            </a:r>
            <a:r>
              <a:rPr lang="en-US" altLang="en-US" dirty="0"/>
              <a:t> is a diagram that shows the </a:t>
            </a:r>
            <a:r>
              <a:rPr lang="en-US" altLang="en-US" u="sng" dirty="0">
                <a:solidFill>
                  <a:srgbClr val="FFFF00"/>
                </a:solidFill>
              </a:rPr>
              <a:t>evolutionary relationships</a:t>
            </a:r>
            <a:r>
              <a:rPr lang="en-US" altLang="en-US" u="sng" dirty="0"/>
              <a:t> </a:t>
            </a:r>
            <a:r>
              <a:rPr lang="en-US" altLang="en-US" dirty="0"/>
              <a:t>among a group of organisms.</a:t>
            </a:r>
          </a:p>
        </p:txBody>
      </p:sp>
      <p:pic>
        <p:nvPicPr>
          <p:cNvPr id="90115" name="Picture 4" descr="bio_ch18_61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24201"/>
            <a:ext cx="48006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849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1"/>
          <p:cNvSpPr txBox="1">
            <a:spLocks noChangeArrowheads="1"/>
          </p:cNvSpPr>
          <p:nvPr/>
        </p:nvSpPr>
        <p:spPr bwMode="auto">
          <a:xfrm>
            <a:off x="2209800" y="457200"/>
            <a:ext cx="8001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 b="1" u="sng" dirty="0">
                <a:solidFill>
                  <a:srgbClr val="FFFF00"/>
                </a:solidFill>
              </a:rPr>
              <a:t>Dichotomous Keys</a:t>
            </a:r>
          </a:p>
        </p:txBody>
      </p:sp>
      <p:sp>
        <p:nvSpPr>
          <p:cNvPr id="91139" name="Text Box 2"/>
          <p:cNvSpPr txBox="1">
            <a:spLocks noChangeArrowheads="1"/>
          </p:cNvSpPr>
          <p:nvPr/>
        </p:nvSpPr>
        <p:spPr bwMode="auto">
          <a:xfrm>
            <a:off x="1752600" y="1143000"/>
            <a:ext cx="8458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3375" indent="-333375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 altLang="en-US" sz="3200" dirty="0">
                <a:solidFill>
                  <a:srgbClr val="000000"/>
                </a:solidFill>
              </a:rPr>
              <a:t>A tool used for identifying organisms by using specific </a:t>
            </a:r>
            <a:r>
              <a:rPr lang="en-US" altLang="en-US" sz="3200" u="sng" dirty="0">
                <a:solidFill>
                  <a:srgbClr val="FFFF00"/>
                </a:solidFill>
              </a:rPr>
              <a:t>observable traits </a:t>
            </a:r>
            <a:r>
              <a:rPr lang="en-US" altLang="en-US" sz="3200" dirty="0">
                <a:solidFill>
                  <a:srgbClr val="000000"/>
                </a:solidFill>
              </a:rPr>
              <a:t>of the organism.</a:t>
            </a:r>
          </a:p>
          <a:p>
            <a:pPr eaLnBrk="1" hangingPunct="1">
              <a:spcBef>
                <a:spcPts val="600"/>
              </a:spcBef>
              <a:buClrTx/>
              <a:buSzPct val="75000"/>
            </a:pPr>
            <a:r>
              <a:rPr lang="en-US" altLang="en-US" sz="2400" dirty="0">
                <a:solidFill>
                  <a:srgbClr val="000000"/>
                </a:solidFill>
              </a:rPr>
              <a:t>    </a:t>
            </a:r>
            <a:r>
              <a:rPr lang="en-US" altLang="en-US" sz="2400" dirty="0">
                <a:solidFill>
                  <a:srgbClr val="9999FF"/>
                </a:solidFill>
              </a:rPr>
              <a:t>Ex.</a:t>
            </a:r>
            <a:r>
              <a:rPr lang="en-US" altLang="en-US" sz="2400" dirty="0">
                <a:solidFill>
                  <a:srgbClr val="000000"/>
                </a:solidFill>
              </a:rPr>
              <a:t> Dichotomous Key for Common Classroom Supplies</a:t>
            </a:r>
          </a:p>
        </p:txBody>
      </p:sp>
      <p:pic>
        <p:nvPicPr>
          <p:cNvPr id="911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00400"/>
            <a:ext cx="8686800" cy="3657600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3015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1905000" y="1219200"/>
            <a:ext cx="8229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33375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  <a:buClrTx/>
              <a:buSzPct val="75000"/>
            </a:pPr>
            <a:endParaRPr lang="en-US" altLang="en-US" sz="3200">
              <a:solidFill>
                <a:srgbClr val="000000"/>
              </a:solidFill>
            </a:endParaRPr>
          </a:p>
          <a:p>
            <a:pPr eaLnBrk="1" hangingPunct="1">
              <a:spcBef>
                <a:spcPts val="800"/>
              </a:spcBef>
              <a:buClrTx/>
              <a:buSzPct val="75000"/>
            </a:pPr>
            <a:endParaRPr lang="en-US" altLang="en-US" sz="3200">
              <a:solidFill>
                <a:srgbClr val="000000"/>
              </a:solidFill>
            </a:endParaRPr>
          </a:p>
        </p:txBody>
      </p:sp>
      <p:pic>
        <p:nvPicPr>
          <p:cNvPr id="93187" name="Picture 9" descr="image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3875"/>
            <a:ext cx="8534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Bird Dichotomous Key</a:t>
            </a:r>
          </a:p>
        </p:txBody>
      </p:sp>
      <p:sp>
        <p:nvSpPr>
          <p:cNvPr id="9318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981201" y="5791201"/>
            <a:ext cx="8220075" cy="828675"/>
          </a:xfrm>
        </p:spPr>
        <p:txBody>
          <a:bodyPr/>
          <a:lstStyle/>
          <a:p>
            <a:pPr algn="ctr" eaLnBrk="1" hangingPunct="1">
              <a:buFont typeface="Times New Roman" panose="02020603050405020304" pitchFamily="18" charset="0"/>
              <a:buNone/>
            </a:pPr>
            <a:r>
              <a:rPr lang="en-US" altLang="en-US" smtClean="0"/>
              <a:t>Always start at number 1!!!!!</a:t>
            </a:r>
          </a:p>
        </p:txBody>
      </p:sp>
    </p:spTree>
    <p:extLst>
      <p:ext uri="{BB962C8B-B14F-4D97-AF65-F5344CB8AC3E}">
        <p14:creationId xmlns:p14="http://schemas.microsoft.com/office/powerpoint/2010/main" val="30378642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75779" name="Group 2"/>
          <p:cNvGrpSpPr>
            <a:grpSpLocks/>
          </p:cNvGrpSpPr>
          <p:nvPr/>
        </p:nvGrpSpPr>
        <p:grpSpPr bwMode="auto">
          <a:xfrm>
            <a:off x="2127251" y="152400"/>
            <a:ext cx="7783513" cy="2376488"/>
            <a:chOff x="380" y="96"/>
            <a:chExt cx="4903" cy="1497"/>
          </a:xfrm>
        </p:grpSpPr>
        <p:pic>
          <p:nvPicPr>
            <p:cNvPr id="7578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" y="96"/>
              <a:ext cx="4903" cy="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5782" name="Text Box 4"/>
            <p:cNvSpPr txBox="1">
              <a:spLocks noChangeArrowheads="1"/>
            </p:cNvSpPr>
            <p:nvPr/>
          </p:nvSpPr>
          <p:spPr bwMode="auto">
            <a:xfrm>
              <a:off x="380" y="96"/>
              <a:ext cx="4903" cy="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048000" y="3627438"/>
            <a:ext cx="6629400" cy="2011362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lIns="90000" tIns="0" rIns="45720" bIns="0" anchor="b"/>
          <a:lstStyle/>
          <a:p>
            <a:pPr algn="ctr">
              <a:spcBef>
                <a:spcPts val="1100"/>
              </a:spcBef>
              <a:buSzPct val="80000"/>
              <a:tabLst>
                <a:tab pos="0" algn="l"/>
                <a:tab pos="876300" algn="l"/>
                <a:tab pos="1790700" algn="l"/>
                <a:tab pos="2705100" algn="l"/>
                <a:tab pos="3619500" algn="l"/>
                <a:tab pos="4533900" algn="l"/>
                <a:tab pos="5448300" algn="l"/>
                <a:tab pos="6362700" algn="l"/>
                <a:tab pos="7277100" algn="l"/>
                <a:tab pos="8191500" algn="l"/>
                <a:tab pos="9105900" algn="l"/>
                <a:tab pos="10020300" algn="l"/>
              </a:tabLst>
              <a:defRPr/>
            </a:pPr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 visual representation of the evolution of chocolate bars</a:t>
            </a:r>
          </a:p>
        </p:txBody>
      </p:sp>
    </p:spTree>
    <p:extLst>
      <p:ext uri="{BB962C8B-B14F-4D97-AF65-F5344CB8AC3E}">
        <p14:creationId xmlns:p14="http://schemas.microsoft.com/office/powerpoint/2010/main" val="21398932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1981200" y="396876"/>
            <a:ext cx="8229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2. </a:t>
            </a:r>
            <a:r>
              <a:rPr lang="en-US" altLang="en-US" sz="4400">
                <a:solidFill>
                  <a:srgbClr val="000000"/>
                </a:solidFill>
                <a:cs typeface="Times New Roman" panose="02020603050405020304" pitchFamily="18" charset="0"/>
              </a:rPr>
              <a:t>Living things are based on a universal genetic code.</a:t>
            </a: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1981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3375" indent="-333375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Organisms inherit their </a:t>
            </a:r>
            <a:r>
              <a:rPr lang="en-US" altLang="en-US" sz="3200" u="sng" dirty="0">
                <a:solidFill>
                  <a:srgbClr val="FFFF00"/>
                </a:solidFill>
                <a:cs typeface="Times New Roman" panose="02020603050405020304" pitchFamily="18" charset="0"/>
              </a:rPr>
              <a:t>genetic traits 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from </a:t>
            </a:r>
            <a:r>
              <a:rPr lang="en-US" altLang="en-US" sz="3200" u="sng" dirty="0">
                <a:solidFill>
                  <a:srgbClr val="FFFF00"/>
                </a:solidFill>
                <a:cs typeface="Times New Roman" panose="02020603050405020304" pitchFamily="18" charset="0"/>
              </a:rPr>
              <a:t>DNA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800"/>
              </a:spcBef>
              <a:buClrTx/>
              <a:buSzPct val="75000"/>
            </a:pPr>
            <a:endParaRPr lang="en-US" altLang="en-US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743200"/>
            <a:ext cx="5486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5980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/>
          <p:cNvSpPr txBox="1">
            <a:spLocks noChangeArrowheads="1"/>
          </p:cNvSpPr>
          <p:nvPr/>
        </p:nvSpPr>
        <p:spPr bwMode="auto">
          <a:xfrm>
            <a:off x="1981200" y="274638"/>
            <a:ext cx="84582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46800" rIns="4572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600">
                <a:solidFill>
                  <a:srgbClr val="FFFFFF"/>
                </a:solidFill>
                <a:latin typeface="Comic Sans MS" panose="030F0702030302020204" pitchFamily="66" charset="0"/>
              </a:rPr>
              <a:t>What is a Cladogram?</a:t>
            </a:r>
          </a:p>
        </p:txBody>
      </p:sp>
      <p:sp>
        <p:nvSpPr>
          <p:cNvPr id="77827" name="Text Box 2"/>
          <p:cNvSpPr txBox="1">
            <a:spLocks noChangeArrowheads="1"/>
          </p:cNvSpPr>
          <p:nvPr/>
        </p:nvSpPr>
        <p:spPr bwMode="auto">
          <a:xfrm>
            <a:off x="1752600" y="1371600"/>
            <a:ext cx="8610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19100" indent="-3810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spcBef>
                <a:spcPts val="600"/>
              </a:spcBef>
              <a:buClrTx/>
              <a:buSzPct val="80000"/>
            </a:pPr>
            <a:r>
              <a:rPr lang="en-US" altLang="en-US" sz="2400" i="1" dirty="0">
                <a:solidFill>
                  <a:srgbClr val="FFFFFF"/>
                </a:solidFill>
                <a:latin typeface="Comic Sans MS" panose="030F0702030302020204" pitchFamily="66" charset="0"/>
              </a:rPr>
              <a:t>A</a:t>
            </a:r>
            <a:r>
              <a:rPr lang="en-US" sz="2400" i="1" dirty="0"/>
              <a:t> cladogram </a:t>
            </a:r>
            <a:r>
              <a:rPr lang="en-US" sz="2400" i="1" u="sng" dirty="0">
                <a:solidFill>
                  <a:srgbClr val="FFFF00"/>
                </a:solidFill>
              </a:rPr>
              <a:t>shows the evolutionary relationships </a:t>
            </a:r>
            <a:r>
              <a:rPr lang="en-US" sz="2400" i="1" dirty="0"/>
              <a:t>between organisms.  By looking at it, you can tell how closely related two organisms are.  You can determine their evolutionary path and timeline.</a:t>
            </a:r>
            <a:endParaRPr lang="en-US" sz="2400" dirty="0"/>
          </a:p>
          <a:p>
            <a:pPr algn="ctr">
              <a:spcBef>
                <a:spcPts val="600"/>
              </a:spcBef>
              <a:buClrTx/>
              <a:buSzPct val="80000"/>
            </a:pPr>
            <a:endParaRPr lang="en-US" altLang="en-US" sz="2400" i="1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778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24200"/>
            <a:ext cx="4953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1276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"/>
          <p:cNvSpPr txBox="1">
            <a:spLocks noChangeArrowheads="1"/>
          </p:cNvSpPr>
          <p:nvPr/>
        </p:nvSpPr>
        <p:spPr bwMode="auto">
          <a:xfrm>
            <a:off x="2133600" y="90489"/>
            <a:ext cx="7543800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46800" rIns="4572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200" dirty="0">
                <a:solidFill>
                  <a:srgbClr val="FFFFFF"/>
                </a:solidFill>
                <a:latin typeface="Comic Sans MS" panose="030F0702030302020204" pitchFamily="66" charset="0"/>
              </a:rPr>
              <a:t>A cladogram will start with the </a:t>
            </a:r>
            <a:r>
              <a:rPr lang="en-US" altLang="en-US" sz="3200" u="sng" dirty="0">
                <a:solidFill>
                  <a:srgbClr val="FFFF00"/>
                </a:solidFill>
                <a:latin typeface="Comic Sans MS" panose="030F0702030302020204" pitchFamily="66" charset="0"/>
              </a:rPr>
              <a:t>oldest</a:t>
            </a:r>
            <a:r>
              <a:rPr lang="en-US" altLang="en-US" sz="32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u="sng" dirty="0">
                <a:solidFill>
                  <a:srgbClr val="FFFF00"/>
                </a:solidFill>
                <a:latin typeface="Comic Sans MS" panose="030F0702030302020204" pitchFamily="66" charset="0"/>
              </a:rPr>
              <a:t>common ancestor</a:t>
            </a:r>
            <a:r>
              <a:rPr lang="en-US" altLang="en-US" sz="3200" dirty="0">
                <a:solidFill>
                  <a:srgbClr val="FFFFFF"/>
                </a:solidFill>
                <a:latin typeface="Comic Sans MS" panose="030F0702030302020204" pitchFamily="66" charset="0"/>
              </a:rPr>
              <a:t>.  This is usually the </a:t>
            </a:r>
            <a:r>
              <a:rPr lang="en-US" altLang="en-US" sz="3200" u="sng" dirty="0">
                <a:solidFill>
                  <a:srgbClr val="FFFF00"/>
                </a:solidFill>
                <a:latin typeface="Comic Sans MS" panose="030F0702030302020204" pitchFamily="66" charset="0"/>
              </a:rPr>
              <a:t>simplest</a:t>
            </a:r>
            <a:r>
              <a:rPr lang="en-US" altLang="en-US" sz="3200" dirty="0">
                <a:solidFill>
                  <a:srgbClr val="FFFFFF"/>
                </a:solidFill>
                <a:latin typeface="Comic Sans MS" panose="030F0702030302020204" pitchFamily="66" charset="0"/>
              </a:rPr>
              <a:t> organism since other organisms will evolve as more complex versions or altered forms of this original species. 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7848600" y="3200400"/>
            <a:ext cx="228600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So, we’re going to start our chocolate cladogram with the ORIGINAL chocolate bar- the plain chocolate bar</a:t>
            </a:r>
            <a:r>
              <a:rPr lang="en-US" altLang="en-U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79876" name="Picture 5" descr="hersh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05201"/>
            <a:ext cx="5257800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2581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9" descr="Hershey &amp;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5054600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Text Box 1"/>
          <p:cNvSpPr txBox="1">
            <a:spLocks noChangeArrowheads="1"/>
          </p:cNvSpPr>
          <p:nvPr/>
        </p:nvSpPr>
        <p:spPr bwMode="auto">
          <a:xfrm>
            <a:off x="6705600" y="1981200"/>
            <a:ext cx="396240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46800" rIns="4572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800" i="1">
                <a:solidFill>
                  <a:srgbClr val="FFFFFF"/>
                </a:solidFill>
                <a:latin typeface="Comic Sans MS" panose="030F0702030302020204" pitchFamily="66" charset="0"/>
              </a:rPr>
              <a:t>Now evolution leads to </a:t>
            </a:r>
            <a:r>
              <a:rPr lang="en-US" altLang="en-US" sz="2800" i="1" u="sng">
                <a:solidFill>
                  <a:srgbClr val="FFFF00"/>
                </a:solidFill>
                <a:latin typeface="Comic Sans MS" panose="030F0702030302020204" pitchFamily="66" charset="0"/>
              </a:rPr>
              <a:t>speciation</a:t>
            </a:r>
            <a:r>
              <a:rPr lang="en-US" altLang="en-US" sz="2800" i="1">
                <a:solidFill>
                  <a:srgbClr val="FFFFFF"/>
                </a:solidFill>
                <a:latin typeface="Comic Sans MS" panose="030F0702030302020204" pitchFamily="66" charset="0"/>
              </a:rPr>
              <a:t> and a new species of chocolate bars form.  This species is unique from the previous species of chocolate bars because it contains nougat.  So we will put it further up on a line from the original chocolate bar and label on the line what makes this bar unique. </a:t>
            </a:r>
          </a:p>
        </p:txBody>
      </p:sp>
    </p:spTree>
    <p:extLst>
      <p:ext uri="{BB962C8B-B14F-4D97-AF65-F5344CB8AC3E}">
        <p14:creationId xmlns:p14="http://schemas.microsoft.com/office/powerpoint/2010/main" val="28497815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1" descr="Hershey &amp; 3 &amp; 3 m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48" y="1121568"/>
            <a:ext cx="5410200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Text Box 1"/>
          <p:cNvSpPr txBox="1">
            <a:spLocks noChangeArrowheads="1"/>
          </p:cNvSpPr>
          <p:nvPr/>
        </p:nvSpPr>
        <p:spPr bwMode="auto">
          <a:xfrm>
            <a:off x="6781800" y="228600"/>
            <a:ext cx="3886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46800" rIns="4572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US" sz="3200" i="1" dirty="0"/>
              <a:t>If there are two species expressing nougat we put both of the nougat bars next to each other on the cladogram to show how </a:t>
            </a:r>
            <a:r>
              <a:rPr lang="en-US" sz="3200" i="1" u="sng" dirty="0">
                <a:solidFill>
                  <a:srgbClr val="FFFF00"/>
                </a:solidFill>
              </a:rPr>
              <a:t>closely</a:t>
            </a:r>
            <a:r>
              <a:rPr lang="en-US" sz="3200" i="1" dirty="0"/>
              <a:t> related they are and to show that they evolved at the same time.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23067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14" descr="Hershey &amp; 3 &amp; 3 mint&amp; caram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4" y="2645630"/>
            <a:ext cx="6422136" cy="421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1828800" y="296864"/>
            <a:ext cx="74676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46800" rIns="4572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US" sz="2800" i="1" dirty="0"/>
              <a:t>As speciation continues we are sure to add the NEW adaptations on the cladogram so that we can make the distinction between candy bars more clearly. </a:t>
            </a:r>
            <a:r>
              <a:rPr lang="en-US" sz="2800" i="1" u="sng" dirty="0">
                <a:solidFill>
                  <a:srgbClr val="FFFF00"/>
                </a:solidFill>
              </a:rPr>
              <a:t>CARAMEL</a:t>
            </a:r>
            <a:r>
              <a:rPr lang="en-US" sz="2800" i="1" dirty="0"/>
              <a:t> is the newest adaptation.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20806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0" descr="Hershey &amp; 3 &amp; 3 mint&amp; nuts D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73000"/>
            <a:ext cx="9225280" cy="398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1981200" y="234950"/>
            <a:ext cx="50292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46800" rIns="4572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800">
                <a:solidFill>
                  <a:srgbClr val="FFFFFF"/>
                </a:solidFill>
                <a:latin typeface="Comic Sans MS" panose="030F0702030302020204" pitchFamily="66" charset="0"/>
              </a:rPr>
              <a:t>Finally, the milky way bars develops the </a:t>
            </a:r>
            <a:r>
              <a:rPr lang="en-US" altLang="en-US" sz="2800" u="sng">
                <a:solidFill>
                  <a:srgbClr val="FFFF00"/>
                </a:solidFill>
                <a:latin typeface="Comic Sans MS" panose="030F0702030302020204" pitchFamily="66" charset="0"/>
              </a:rPr>
              <a:t>adaptation</a:t>
            </a:r>
            <a:r>
              <a:rPr lang="en-US" altLang="en-US" sz="2800">
                <a:solidFill>
                  <a:srgbClr val="FFFFFF"/>
                </a:solidFill>
                <a:latin typeface="Comic Sans MS" panose="030F0702030302020204" pitchFamily="66" charset="0"/>
              </a:rPr>
              <a:t> of nuts! And again, we have two different bars evolve at this point- the bar with peanuts and the bar with almonds!</a:t>
            </a:r>
          </a:p>
        </p:txBody>
      </p:sp>
      <p:sp>
        <p:nvSpPr>
          <p:cNvPr id="88068" name="Text Box 17"/>
          <p:cNvSpPr txBox="1">
            <a:spLocks noChangeArrowheads="1"/>
          </p:cNvSpPr>
          <p:nvPr/>
        </p:nvSpPr>
        <p:spPr bwMode="auto">
          <a:xfrm>
            <a:off x="9046464" y="0"/>
            <a:ext cx="3048000" cy="231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So we can look at the cladogram and see that snickers peanut is most closely related to snickers almond.  It is also more closely related to milky way than it is to 3 musketeers</a:t>
            </a:r>
            <a:r>
              <a:rPr lang="en-US" altLang="en-US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73032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8686800" cy="4524375"/>
          </a:xfrm>
        </p:spPr>
        <p:txBody>
          <a:bodyPr/>
          <a:lstStyle/>
          <a:p>
            <a:r>
              <a:rPr lang="en-US" altLang="en-US" sz="3400" dirty="0">
                <a:latin typeface="Comic Sans MS" panose="030F0702030302020204" pitchFamily="66" charset="0"/>
              </a:rPr>
              <a:t>Cladograms can also be called “</a:t>
            </a:r>
            <a:r>
              <a:rPr lang="en-US" altLang="en-US" sz="3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phylogenies</a:t>
            </a:r>
            <a:r>
              <a:rPr lang="en-US" altLang="en-US" sz="3400" dirty="0">
                <a:latin typeface="Comic Sans MS" panose="030F0702030302020204" pitchFamily="66" charset="0"/>
              </a:rPr>
              <a:t>” or “</a:t>
            </a:r>
            <a:r>
              <a:rPr lang="en-US" altLang="en-US" sz="3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trees</a:t>
            </a:r>
            <a:r>
              <a:rPr lang="en-US" altLang="en-US" sz="3400" dirty="0">
                <a:latin typeface="Comic Sans MS" panose="030F0702030302020204" pitchFamily="66" charset="0"/>
              </a:rPr>
              <a:t>” or “</a:t>
            </a:r>
            <a:r>
              <a:rPr lang="en-US" altLang="en-US" sz="3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phylogenetic trees</a:t>
            </a:r>
            <a:r>
              <a:rPr lang="en-US" altLang="en-US" sz="3400" dirty="0">
                <a:latin typeface="Comic Sans MS" panose="030F0702030302020204" pitchFamily="66" charset="0"/>
              </a:rPr>
              <a:t>”. </a:t>
            </a:r>
          </a:p>
          <a:p>
            <a:endParaRPr lang="en-US" altLang="en-US" sz="3400" dirty="0">
              <a:latin typeface="Comic Sans MS" panose="030F0702030302020204" pitchFamily="66" charset="0"/>
            </a:endParaRPr>
          </a:p>
          <a:p>
            <a:r>
              <a:rPr lang="en-US" altLang="en-US" sz="3400" dirty="0">
                <a:latin typeface="Comic Sans MS" panose="030F0702030302020204" pitchFamily="66" charset="0"/>
              </a:rPr>
              <a:t>Remember, the definition of phylogeny is: the study of evolutionary relationships among organisms. </a:t>
            </a:r>
          </a:p>
        </p:txBody>
      </p:sp>
    </p:spTree>
    <p:extLst>
      <p:ext uri="{BB962C8B-B14F-4D97-AF65-F5344CB8AC3E}">
        <p14:creationId xmlns:p14="http://schemas.microsoft.com/office/powerpoint/2010/main" val="990730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685800"/>
            <a:ext cx="8712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201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1981200" y="396876"/>
            <a:ext cx="8229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3.  Living things Grow &amp; Development</a:t>
            </a: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1981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3375" indent="-333375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 altLang="en-US" sz="3200" dirty="0">
                <a:solidFill>
                  <a:srgbClr val="000000"/>
                </a:solidFill>
              </a:rPr>
              <a:t>All living things grow &amp; develop</a:t>
            </a:r>
          </a:p>
          <a:p>
            <a:pPr eaLnBrk="1" hangingPunct="1">
              <a:spcBef>
                <a:spcPts val="800"/>
              </a:spcBef>
              <a:buClr>
                <a:srgbClr val="00007D"/>
              </a:buClr>
              <a:buSzPct val="75000"/>
            </a:pPr>
            <a:endParaRPr lang="en-US" altLang="en-US" sz="32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 altLang="en-US" sz="2800" dirty="0">
                <a:solidFill>
                  <a:srgbClr val="000000"/>
                </a:solidFill>
              </a:rPr>
              <a:t>Some remain </a:t>
            </a:r>
            <a:r>
              <a:rPr lang="en-US" altLang="en-US" sz="2800" b="1" u="sng" dirty="0" smtClean="0">
                <a:solidFill>
                  <a:srgbClr val="FFFF00"/>
                </a:solidFill>
              </a:rPr>
              <a:t>unicellular</a:t>
            </a:r>
            <a:r>
              <a:rPr lang="en-US" altLang="en-US" sz="2800" b="1" u="sng" dirty="0" smtClean="0">
                <a:solidFill>
                  <a:srgbClr val="009900"/>
                </a:solidFill>
              </a:rPr>
              <a:t> </a:t>
            </a:r>
            <a:r>
              <a:rPr lang="en-US" altLang="en-US" sz="2800" b="1" u="sng" dirty="0" smtClean="0">
                <a:solidFill>
                  <a:srgbClr val="000000"/>
                </a:solidFill>
              </a:rPr>
              <a:t>( </a:t>
            </a:r>
            <a:r>
              <a:rPr lang="en-US" altLang="en-US" sz="2800" b="1" u="sng" dirty="0">
                <a:solidFill>
                  <a:srgbClr val="000000"/>
                </a:solidFill>
              </a:rPr>
              <a:t>single-celled)</a:t>
            </a:r>
          </a:p>
          <a:p>
            <a:pPr eaLnBrk="1" hangingPunct="1"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 altLang="en-US" sz="2800" dirty="0">
                <a:solidFill>
                  <a:srgbClr val="000000"/>
                </a:solidFill>
              </a:rPr>
              <a:t>Others </a:t>
            </a:r>
            <a:r>
              <a:rPr lang="en-US" altLang="en-US" sz="2800" dirty="0" smtClean="0">
                <a:solidFill>
                  <a:srgbClr val="000000"/>
                </a:solidFill>
              </a:rPr>
              <a:t>differentiate </a:t>
            </a:r>
            <a:r>
              <a:rPr lang="en-US" altLang="en-US" sz="2800" dirty="0">
                <a:solidFill>
                  <a:srgbClr val="000000"/>
                </a:solidFill>
              </a:rPr>
              <a:t>and become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b="1" u="sng" dirty="0">
                <a:solidFill>
                  <a:srgbClr val="FFFF00"/>
                </a:solidFill>
              </a:rPr>
              <a:t>multicellular </a:t>
            </a:r>
            <a:r>
              <a:rPr lang="en-US" altLang="en-US" sz="2800" b="1" dirty="0">
                <a:solidFill>
                  <a:srgbClr val="000000"/>
                </a:solidFill>
              </a:rPr>
              <a:t>(many-celled)</a:t>
            </a:r>
          </a:p>
          <a:p>
            <a:pPr lvl="2" eaLnBrk="1" hangingPunct="1"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</a:pPr>
            <a:r>
              <a:rPr lang="en-US" altLang="en-US" sz="2400" b="1" u="sng" dirty="0">
                <a:solidFill>
                  <a:srgbClr val="000000"/>
                </a:solidFill>
              </a:rPr>
              <a:t>Cell specialization:</a:t>
            </a:r>
            <a:r>
              <a:rPr lang="en-US" altLang="en-US" sz="2400" dirty="0">
                <a:solidFill>
                  <a:srgbClr val="000000"/>
                </a:solidFill>
              </a:rPr>
              <a:t>  cells throughout an organism can develop in </a:t>
            </a:r>
            <a:r>
              <a:rPr lang="en-US" altLang="en-US" sz="2400" u="sng" dirty="0">
                <a:solidFill>
                  <a:srgbClr val="FFFF00"/>
                </a:solidFill>
              </a:rPr>
              <a:t>different</a:t>
            </a:r>
            <a:r>
              <a:rPr lang="en-US" altLang="en-US" sz="2400" dirty="0">
                <a:solidFill>
                  <a:srgbClr val="000000"/>
                </a:solidFill>
              </a:rPr>
              <a:t> ways to perform different </a:t>
            </a:r>
            <a:r>
              <a:rPr lang="en-US" altLang="en-US" sz="2400" u="sng" dirty="0">
                <a:solidFill>
                  <a:srgbClr val="FFFF00"/>
                </a:solidFill>
              </a:rPr>
              <a:t>tasks</a:t>
            </a:r>
          </a:p>
        </p:txBody>
      </p:sp>
    </p:spTree>
    <p:extLst>
      <p:ext uri="{BB962C8B-B14F-4D97-AF65-F5344CB8AC3E}">
        <p14:creationId xmlns:p14="http://schemas.microsoft.com/office/powerpoint/2010/main" val="26420373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1752600" y="228600"/>
            <a:ext cx="7391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800">
                <a:solidFill>
                  <a:srgbClr val="000000"/>
                </a:solidFill>
              </a:rPr>
              <a:t>Levels of Organization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24000" y="1066800"/>
            <a:ext cx="4343400" cy="5791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3375" indent="-333375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33425" indent="-276225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indent="-220663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 altLang="en-US" sz="3200" dirty="0">
                <a:solidFill>
                  <a:srgbClr val="000000"/>
                </a:solidFill>
              </a:rPr>
              <a:t>Multicellular organism</a:t>
            </a:r>
          </a:p>
          <a:p>
            <a:pPr lvl="1" eaLnBrk="1" hangingPunct="1">
              <a:spcBef>
                <a:spcPts val="6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Char char=""/>
            </a:pPr>
            <a:r>
              <a:rPr lang="en-US" altLang="en-US" sz="2400" dirty="0">
                <a:solidFill>
                  <a:srgbClr val="000000"/>
                </a:solidFill>
              </a:rPr>
              <a:t>Individual </a:t>
            </a:r>
            <a:r>
              <a:rPr lang="en-US" altLang="en-US" sz="2400" u="sng" dirty="0">
                <a:solidFill>
                  <a:srgbClr val="009900"/>
                </a:solidFill>
              </a:rPr>
              <a:t>cells</a:t>
            </a:r>
          </a:p>
          <a:p>
            <a:pPr lvl="1" eaLnBrk="1" hangingPunct="1">
              <a:spcBef>
                <a:spcPts val="6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Char char=""/>
            </a:pPr>
            <a:r>
              <a:rPr lang="en-US" altLang="en-US" sz="2400" u="sng" dirty="0">
                <a:solidFill>
                  <a:srgbClr val="009900"/>
                </a:solidFill>
              </a:rPr>
              <a:t>Tissues</a:t>
            </a:r>
            <a:r>
              <a:rPr lang="en-US" altLang="en-US" sz="2400" dirty="0">
                <a:solidFill>
                  <a:srgbClr val="000000"/>
                </a:solidFill>
              </a:rPr>
              <a:t>: groups of similar </a:t>
            </a:r>
            <a:r>
              <a:rPr lang="en-US" altLang="en-US" sz="2400" u="sng" dirty="0">
                <a:solidFill>
                  <a:srgbClr val="000000"/>
                </a:solidFill>
              </a:rPr>
              <a:t>cells</a:t>
            </a:r>
            <a:r>
              <a:rPr lang="en-US" altLang="en-US" sz="2400" dirty="0">
                <a:solidFill>
                  <a:srgbClr val="000000"/>
                </a:solidFill>
              </a:rPr>
              <a:t> that perform a particular function</a:t>
            </a:r>
          </a:p>
          <a:p>
            <a:pPr lvl="1" eaLnBrk="1" hangingPunct="1">
              <a:spcBef>
                <a:spcPts val="6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Char char=""/>
            </a:pPr>
            <a:r>
              <a:rPr lang="en-US" altLang="en-US" sz="2400" u="sng" dirty="0">
                <a:solidFill>
                  <a:srgbClr val="009900"/>
                </a:solidFill>
              </a:rPr>
              <a:t>Organs</a:t>
            </a:r>
            <a:r>
              <a:rPr lang="en-US" altLang="en-US" sz="2400" dirty="0">
                <a:solidFill>
                  <a:srgbClr val="000000"/>
                </a:solidFill>
              </a:rPr>
              <a:t>: groups of </a:t>
            </a:r>
            <a:r>
              <a:rPr lang="en-US" altLang="en-US" sz="2400" u="sng" dirty="0">
                <a:solidFill>
                  <a:srgbClr val="000000"/>
                </a:solidFill>
              </a:rPr>
              <a:t>tissues</a:t>
            </a:r>
            <a:r>
              <a:rPr lang="en-US" altLang="en-US" sz="2400" dirty="0">
                <a:solidFill>
                  <a:srgbClr val="000000"/>
                </a:solidFill>
              </a:rPr>
              <a:t> that work together</a:t>
            </a:r>
          </a:p>
          <a:p>
            <a:pPr lvl="1" eaLnBrk="1" hangingPunct="1">
              <a:spcBef>
                <a:spcPts val="6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Char char=""/>
            </a:pPr>
            <a:r>
              <a:rPr lang="en-US" altLang="en-US" sz="2400" u="sng" dirty="0">
                <a:solidFill>
                  <a:srgbClr val="00B050"/>
                </a:solidFill>
              </a:rPr>
              <a:t>Organ systems</a:t>
            </a:r>
            <a:r>
              <a:rPr lang="en-US" altLang="en-US" sz="2400" dirty="0">
                <a:solidFill>
                  <a:srgbClr val="000000"/>
                </a:solidFill>
              </a:rPr>
              <a:t>: group of </a:t>
            </a:r>
            <a:r>
              <a:rPr lang="en-US" altLang="en-US" sz="2400" u="sng" dirty="0">
                <a:solidFill>
                  <a:srgbClr val="000000"/>
                </a:solidFill>
              </a:rPr>
              <a:t>organs</a:t>
            </a:r>
            <a:r>
              <a:rPr lang="en-US" altLang="en-US" sz="2400" dirty="0">
                <a:solidFill>
                  <a:srgbClr val="000000"/>
                </a:solidFill>
              </a:rPr>
              <a:t> that work together to perform a specific function (digestive system)</a:t>
            </a:r>
          </a:p>
          <a:p>
            <a:pPr eaLnBrk="1" hangingPunct="1">
              <a:spcBef>
                <a:spcPts val="600"/>
              </a:spcBef>
              <a:buClrTx/>
              <a:buSzPct val="75000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lvl="2" eaLnBrk="1" hangingPunct="1">
              <a:spcBef>
                <a:spcPts val="600"/>
              </a:spcBef>
              <a:buClrTx/>
              <a:buSzPct val="65000"/>
            </a:pPr>
            <a:endParaRPr lang="en-US" altLang="en-US" sz="2400" b="1" u="sng" dirty="0">
              <a:solidFill>
                <a:srgbClr val="000000"/>
              </a:solidFill>
            </a:endParaRPr>
          </a:p>
          <a:p>
            <a:pPr eaLnBrk="1" hangingPunct="1">
              <a:spcBef>
                <a:spcPts val="800"/>
              </a:spcBef>
              <a:buClrTx/>
              <a:buSzPct val="75000"/>
            </a:pPr>
            <a:endParaRPr lang="en-US" altLang="en-US" sz="2400" b="1" u="sng" dirty="0">
              <a:solidFill>
                <a:srgbClr val="000000"/>
              </a:solidFill>
            </a:endParaRPr>
          </a:p>
        </p:txBody>
      </p:sp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"/>
          <a:stretch>
            <a:fillRect/>
          </a:stretch>
        </p:blipFill>
        <p:spPr bwMode="auto">
          <a:xfrm>
            <a:off x="6167439" y="1066800"/>
            <a:ext cx="43148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6725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2058988" y="214314"/>
            <a:ext cx="5643562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4.  Living things Reproduce.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38912" y="1646239"/>
            <a:ext cx="11753088" cy="524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3375" indent="-333375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33425" indent="-276225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 altLang="en-US" sz="4000" dirty="0">
                <a:solidFill>
                  <a:srgbClr val="000000"/>
                </a:solidFill>
              </a:rPr>
              <a:t>Two Kinds:</a:t>
            </a:r>
          </a:p>
          <a:p>
            <a:pPr lvl="1" eaLnBrk="1" hangingPunct="1">
              <a:spcBef>
                <a:spcPts val="7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Char char=""/>
            </a:pPr>
            <a:r>
              <a:rPr lang="en-US" altLang="en-US" sz="3600" dirty="0">
                <a:solidFill>
                  <a:srgbClr val="000000"/>
                </a:solidFill>
              </a:rPr>
              <a:t>Sexual:  </a:t>
            </a:r>
            <a:r>
              <a:rPr lang="en-US" altLang="en-US" sz="3600" u="sng" dirty="0">
                <a:solidFill>
                  <a:srgbClr val="FFFF00"/>
                </a:solidFill>
              </a:rPr>
              <a:t>Sperm + egg= offspring </a:t>
            </a:r>
          </a:p>
          <a:p>
            <a:pPr lvl="2" eaLnBrk="1" hangingPunct="1"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</a:pPr>
            <a:r>
              <a:rPr lang="en-US" altLang="en-US" sz="3200" dirty="0">
                <a:solidFill>
                  <a:srgbClr val="000000"/>
                </a:solidFill>
              </a:rPr>
              <a:t>Offspring </a:t>
            </a:r>
            <a:r>
              <a:rPr lang="en-US" altLang="en-US" sz="3200" dirty="0">
                <a:solidFill>
                  <a:schemeClr val="tx1"/>
                </a:solidFill>
              </a:rPr>
              <a:t>differ</a:t>
            </a:r>
            <a:r>
              <a:rPr lang="en-US" altLang="en-US" sz="3200" dirty="0">
                <a:solidFill>
                  <a:srgbClr val="000000"/>
                </a:solidFill>
              </a:rPr>
              <a:t> from parents in some traits</a:t>
            </a:r>
          </a:p>
          <a:p>
            <a:pPr lvl="1" eaLnBrk="1" hangingPunct="1">
              <a:spcBef>
                <a:spcPts val="7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Char char=""/>
            </a:pPr>
            <a:r>
              <a:rPr lang="en-US" altLang="en-US" sz="3600" dirty="0">
                <a:solidFill>
                  <a:schemeClr val="tx1"/>
                </a:solidFill>
              </a:rPr>
              <a:t>Asexual</a:t>
            </a:r>
            <a:r>
              <a:rPr lang="en-US" altLang="en-US" sz="3600" dirty="0">
                <a:solidFill>
                  <a:srgbClr val="000000"/>
                </a:solidFill>
              </a:rPr>
              <a:t>: 2 ways</a:t>
            </a:r>
          </a:p>
          <a:p>
            <a:pPr lvl="2" eaLnBrk="1" hangingPunct="1"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</a:pPr>
            <a:r>
              <a:rPr lang="en-US" altLang="en-US" sz="3200" dirty="0">
                <a:solidFill>
                  <a:srgbClr val="000000"/>
                </a:solidFill>
              </a:rPr>
              <a:t> Parent cell divides and becomes two identical offspring (</a:t>
            </a:r>
            <a:r>
              <a:rPr lang="en-US" altLang="en-US" sz="3200" u="sng" dirty="0">
                <a:solidFill>
                  <a:srgbClr val="FFFF00"/>
                </a:solidFill>
              </a:rPr>
              <a:t>Cell division / mitosis</a:t>
            </a:r>
            <a:r>
              <a:rPr lang="en-US" altLang="en-US" sz="3200" dirty="0">
                <a:solidFill>
                  <a:srgbClr val="000000"/>
                </a:solidFill>
              </a:rPr>
              <a:t>). Offspring &amp; parents have same traits</a:t>
            </a:r>
          </a:p>
          <a:p>
            <a:pPr lvl="2" eaLnBrk="1" hangingPunct="1">
              <a:spcBef>
                <a:spcPts val="600"/>
              </a:spcBef>
              <a:buClr>
                <a:srgbClr val="00007D"/>
              </a:buClr>
              <a:buSzPct val="65000"/>
              <a:buFont typeface="Wingdings" panose="05000000000000000000" pitchFamily="2" charset="2"/>
              <a:buChar char=""/>
            </a:pPr>
            <a:r>
              <a:rPr lang="en-US" altLang="en-US" sz="3200" dirty="0">
                <a:solidFill>
                  <a:srgbClr val="000000"/>
                </a:solidFill>
              </a:rPr>
              <a:t>part of the parent breaks off to form new organism (</a:t>
            </a:r>
            <a:r>
              <a:rPr lang="en-US" altLang="en-US" sz="3200" b="1" u="sng" dirty="0">
                <a:solidFill>
                  <a:srgbClr val="FFFF00"/>
                </a:solidFill>
              </a:rPr>
              <a:t>Budding</a:t>
            </a:r>
            <a:r>
              <a:rPr lang="en-US" altLang="en-US" sz="3200" dirty="0">
                <a:solidFill>
                  <a:srgbClr val="000000"/>
                </a:solidFill>
              </a:rPr>
              <a:t>)</a:t>
            </a:r>
          </a:p>
          <a:p>
            <a:pPr lvl="2" eaLnBrk="1" hangingPunct="1">
              <a:spcBef>
                <a:spcPts val="600"/>
              </a:spcBef>
              <a:buClrTx/>
              <a:buSzPct val="65000"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31242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7035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1981200" y="396876"/>
            <a:ext cx="8229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5.  Living things Obtain &amp; Use Energy</a:t>
            </a: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1981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3375" indent="-333375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33425" indent="-276225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 altLang="en-US" sz="3200" dirty="0">
                <a:solidFill>
                  <a:srgbClr val="000000"/>
                </a:solidFill>
              </a:rPr>
              <a:t>Organisms need </a:t>
            </a:r>
            <a:r>
              <a:rPr lang="en-US" altLang="en-US" sz="3200" u="sng" dirty="0">
                <a:solidFill>
                  <a:srgbClr val="FFFF00"/>
                </a:solidFill>
              </a:rPr>
              <a:t>energy</a:t>
            </a:r>
            <a:r>
              <a:rPr lang="en-US" altLang="en-US" sz="3200" dirty="0">
                <a:solidFill>
                  <a:srgbClr val="000000"/>
                </a:solidFill>
              </a:rPr>
              <a:t> to grow and develop (Food Chain)</a:t>
            </a:r>
          </a:p>
          <a:p>
            <a:pPr eaLnBrk="1" hangingPunct="1"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 altLang="en-US" sz="3200" dirty="0">
                <a:solidFill>
                  <a:srgbClr val="000000"/>
                </a:solidFill>
              </a:rPr>
              <a:t>Metabolism:</a:t>
            </a:r>
          </a:p>
          <a:p>
            <a:pPr lvl="1" eaLnBrk="1" hangingPunct="1">
              <a:spcBef>
                <a:spcPts val="7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Char char=""/>
            </a:pPr>
            <a:r>
              <a:rPr lang="en-US" altLang="en-US" sz="2800" dirty="0">
                <a:solidFill>
                  <a:srgbClr val="000000"/>
                </a:solidFill>
              </a:rPr>
              <a:t>Combination of chemical reactions where an organism builds up or breaks down materials</a:t>
            </a:r>
          </a:p>
        </p:txBody>
      </p:sp>
    </p:spTree>
    <p:extLst>
      <p:ext uri="{BB962C8B-B14F-4D97-AF65-F5344CB8AC3E}">
        <p14:creationId xmlns:p14="http://schemas.microsoft.com/office/powerpoint/2010/main" val="13492701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1981200" y="396876"/>
            <a:ext cx="8229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6. Living things respond and adapt to their environment.</a:t>
            </a: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2209800" y="2667000"/>
            <a:ext cx="8001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3375" indent="-333375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 altLang="en-US" sz="32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Living organisms have the ability to </a:t>
            </a:r>
            <a:r>
              <a:rPr lang="en-US" altLang="en-US" sz="3200" u="sng" dirty="0">
                <a:solidFill>
                  <a:srgbClr val="FFFF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adapt</a:t>
            </a:r>
            <a:r>
              <a:rPr lang="en-US" altLang="en-US" sz="32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and </a:t>
            </a:r>
            <a:r>
              <a:rPr lang="en-US" altLang="en-US" sz="3200" u="sng" dirty="0">
                <a:solidFill>
                  <a:srgbClr val="FFFF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respond</a:t>
            </a:r>
            <a:r>
              <a:rPr lang="en-US" altLang="en-US" sz="32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to stimuli, increasing its chance of survival.</a:t>
            </a:r>
          </a:p>
          <a:p>
            <a:pPr eaLnBrk="1" hangingPunct="1">
              <a:spcBef>
                <a:spcPts val="800"/>
              </a:spcBef>
              <a:buClrTx/>
              <a:buSzPct val="75000"/>
            </a:pPr>
            <a:endParaRPr lang="en-US" altLang="en-US" sz="3200" dirty="0">
              <a:solidFill>
                <a:srgbClr val="000000"/>
              </a:solidFill>
              <a:latin typeface="Verdan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ts val="800"/>
              </a:spcBef>
              <a:buClrTx/>
              <a:buSzPct val="75000"/>
            </a:pPr>
            <a:endParaRPr lang="en-US" altLang="en-US" sz="3200" dirty="0">
              <a:solidFill>
                <a:srgbClr val="000000"/>
              </a:solidFill>
              <a:latin typeface="Verdan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5681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1981200" y="396876"/>
            <a:ext cx="8229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7. Living things maintain a stable internal environment.</a:t>
            </a:r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1981201" y="1981200"/>
            <a:ext cx="403701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3375" indent="-333375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 altLang="en-US" sz="3200" b="1" u="sng" dirty="0">
                <a:solidFill>
                  <a:srgbClr val="FFFF00"/>
                </a:solidFill>
              </a:rPr>
              <a:t>Homeostasis</a:t>
            </a:r>
            <a:r>
              <a:rPr lang="en-US" altLang="en-US" sz="3200" dirty="0">
                <a:solidFill>
                  <a:srgbClr val="000000"/>
                </a:solidFill>
              </a:rPr>
              <a:t> is the means by which the internal bodies conditions are kept </a:t>
            </a:r>
            <a:r>
              <a:rPr lang="en-US" altLang="en-US" sz="3200" u="sng" dirty="0">
                <a:solidFill>
                  <a:srgbClr val="FFFF00"/>
                </a:solidFill>
              </a:rPr>
              <a:t>constant</a:t>
            </a:r>
            <a:r>
              <a:rPr lang="en-US" altLang="en-US" sz="3200" dirty="0">
                <a:solidFill>
                  <a:srgbClr val="FFFF00"/>
                </a:solidFill>
              </a:rPr>
              <a:t>.</a:t>
            </a:r>
          </a:p>
          <a:p>
            <a:pPr eaLnBrk="1" hangingPunct="1">
              <a:spcBef>
                <a:spcPts val="800"/>
              </a:spcBef>
              <a:buClrTx/>
              <a:buSzPct val="75000"/>
            </a:pPr>
            <a:endParaRPr lang="en-US" altLang="en-US" sz="3200" dirty="0">
              <a:solidFill>
                <a:srgbClr val="009900"/>
              </a:solidFill>
            </a:endParaRPr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6553200" y="2713039"/>
            <a:ext cx="1568450" cy="396875"/>
          </a:xfrm>
          <a:prstGeom prst="rect">
            <a:avLst/>
          </a:prstGeom>
          <a:solidFill>
            <a:srgbClr val="9999FF"/>
          </a:solidFill>
          <a:ln w="25560">
            <a:solidFill>
              <a:srgbClr val="6F956F"/>
            </a:solidFill>
            <a:miter lim="800000"/>
            <a:headEnd/>
            <a:tailEnd/>
          </a:ln>
        </p:spPr>
        <p:txBody>
          <a:bodyPr anchor="ctr"/>
          <a:lstStyle>
            <a:lvl1pPr marL="342900" indent="-333375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SzPct val="75000"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WATER</a:t>
            </a:r>
          </a:p>
        </p:txBody>
      </p:sp>
      <p:sp>
        <p:nvSpPr>
          <p:cNvPr id="56325" name="AutoShape 4"/>
          <p:cNvSpPr>
            <a:spLocks noChangeArrowheads="1"/>
          </p:cNvSpPr>
          <p:nvPr/>
        </p:nvSpPr>
        <p:spPr bwMode="auto">
          <a:xfrm>
            <a:off x="6553200" y="3886200"/>
            <a:ext cx="1752600" cy="762000"/>
          </a:xfrm>
          <a:prstGeom prst="rightArrow">
            <a:avLst>
              <a:gd name="adj1" fmla="val 50000"/>
              <a:gd name="adj2" fmla="val 50004"/>
            </a:avLst>
          </a:prstGeom>
          <a:solidFill>
            <a:srgbClr val="9999FF"/>
          </a:solidFill>
          <a:ln w="25560">
            <a:solidFill>
              <a:srgbClr val="6F95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GLUCOSE</a:t>
            </a:r>
          </a:p>
        </p:txBody>
      </p:sp>
      <p:sp>
        <p:nvSpPr>
          <p:cNvPr id="56326" name="AutoShape 5"/>
          <p:cNvSpPr>
            <a:spLocks noChangeArrowheads="1"/>
          </p:cNvSpPr>
          <p:nvPr/>
        </p:nvSpPr>
        <p:spPr bwMode="auto">
          <a:xfrm>
            <a:off x="6477000" y="4953000"/>
            <a:ext cx="1828800" cy="7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99FF"/>
          </a:solidFill>
          <a:ln w="25560">
            <a:solidFill>
              <a:srgbClr val="6F95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TEMPERATURE</a:t>
            </a:r>
          </a:p>
        </p:txBody>
      </p:sp>
      <p:pic>
        <p:nvPicPr>
          <p:cNvPr id="5632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2651126"/>
            <a:ext cx="72548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4508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1087</Words>
  <Application>Microsoft Office PowerPoint</Application>
  <PresentationFormat>Widescreen</PresentationFormat>
  <Paragraphs>178</Paragraphs>
  <Slides>37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 Unicode MS</vt:lpstr>
      <vt:lpstr>Arial</vt:lpstr>
      <vt:lpstr>Biondi</vt:lpstr>
      <vt:lpstr>Calibri</vt:lpstr>
      <vt:lpstr>Calibri Light</vt:lpstr>
      <vt:lpstr>Comic Sans MS</vt:lpstr>
      <vt:lpstr>Lucida Sans Unicode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Modern Evolutionary Classification</vt:lpstr>
      <vt:lpstr>Derived Characters</vt:lpstr>
      <vt:lpstr>PowerPoint Presentation</vt:lpstr>
      <vt:lpstr>Bird Dichotomous Key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Conroe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</dc:title>
  <dc:creator>Holm, Dillon</dc:creator>
  <cp:lastModifiedBy>Windows User</cp:lastModifiedBy>
  <cp:revision>8</cp:revision>
  <dcterms:created xsi:type="dcterms:W3CDTF">2017-02-14T14:39:39Z</dcterms:created>
  <dcterms:modified xsi:type="dcterms:W3CDTF">2017-02-14T22:25:16Z</dcterms:modified>
</cp:coreProperties>
</file>