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3" r:id="rId17"/>
    <p:sldId id="270" r:id="rId18"/>
    <p:sldId id="272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54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pop.com/science/diversityoflife/bacteria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jpeg"/><Relationship Id="rId2" Type="http://schemas.openxmlformats.org/officeDocument/2006/relationships/hyperlink" Target="https://drive.google.com/open?id=15jJklglWjeJtJuuQWQ9O_VyH-70hwYFIuODhIVDX7H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open?id=1qmvLW6OlpId1nCs-PwlhfdBvG8B7G1BAHLlDyQlduq4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s://drive.google.com/open?id=1Omm6evHaa8qzXDE0pbG4aZZBxGI3u91RwCH4aIMu7wA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hyperlink" Target="http://www.foxnews.com/health/2014/06/20/75-us-government-scientists-possibly-exposed-to-anthrax/" TargetMode="External"/><Relationship Id="rId7" Type="http://schemas.openxmlformats.org/officeDocument/2006/relationships/image" Target="../media/image29.jpeg"/><Relationship Id="rId2" Type="http://schemas.openxmlformats.org/officeDocument/2006/relationships/hyperlink" Target="http://www.youtube.com/watch?v=4lmwbBzClAc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hyperlink" Target="https://www.youtube.com/watch?v=YfzgWpG4H5c" TargetMode="External"/><Relationship Id="rId5" Type="http://schemas.openxmlformats.org/officeDocument/2006/relationships/image" Target="../media/image27.jpeg"/><Relationship Id="rId10" Type="http://schemas.openxmlformats.org/officeDocument/2006/relationships/hyperlink" Target="https://www.youtube.com/watch?v=oInMjTQ8hMQ" TargetMode="External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-EYTtxsL8g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emmelweis.org/about/dr-semmelweis-biography/" TargetMode="External"/><Relationship Id="rId2" Type="http://schemas.openxmlformats.org/officeDocument/2006/relationships/hyperlink" Target="https://www.scientificamerican.com/article/sewage-plants-super-bacteri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logs.scientificamerican.com/disease-prone/peptidoglycan-the-bacterial-wonder-wall/" TargetMode="External"/><Relationship Id="rId4" Type="http://schemas.openxmlformats.org/officeDocument/2006/relationships/hyperlink" Target="http://www.typesofbacteria.co.uk/how-when-were-bacteria-discovered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.genetics.utah.edu/content/cells/scale/?_sm_au_=iVVRT4nPJR0sPnT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MICROORGANISMS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BACTERIA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  <a:hlinkClick r:id="rId2"/>
              </a:rPr>
              <a:t>BRAINPOP: BACTERIA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49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CHARACTERISTICS </a:t>
            </a:r>
            <a:r>
              <a:rPr lang="en-US" dirty="0" smtClean="0">
                <a:latin typeface="Comic Sans MS" panose="030F0702030302020204" pitchFamily="66" charset="0"/>
              </a:rPr>
              <a:t>OF BACTERIA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651454" cy="4123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latin typeface="Comic Sans MS" panose="030F0702030302020204" pitchFamily="66" charset="0"/>
              </a:rPr>
              <a:t>NUTRITION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cap="none" dirty="0" smtClean="0">
                <a:latin typeface="Comic Sans MS" panose="030F0702030302020204" pitchFamily="66" charset="0"/>
              </a:rPr>
              <a:t>May be </a:t>
            </a:r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autotrophs or heterotrophs</a:t>
            </a:r>
            <a:r>
              <a:rPr lang="en-US" cap="none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cap="none" dirty="0" smtClean="0">
                <a:latin typeface="Comic Sans MS" panose="030F0702030302020204" pitchFamily="66" charset="0"/>
              </a:rPr>
              <a:t>Photoautotrophs – use light energy to make food.</a:t>
            </a:r>
          </a:p>
          <a:p>
            <a:r>
              <a:rPr lang="en-US" cap="none" dirty="0" smtClean="0">
                <a:latin typeface="Comic Sans MS" panose="030F0702030302020204" pitchFamily="66" charset="0"/>
              </a:rPr>
              <a:t>Chemoautotrophs – use </a:t>
            </a:r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chemicals</a:t>
            </a:r>
            <a:r>
              <a:rPr lang="en-US" cap="none" dirty="0" smtClean="0">
                <a:latin typeface="Comic Sans MS" panose="030F0702030302020204" pitchFamily="66" charset="0"/>
              </a:rPr>
              <a:t> to make food.</a:t>
            </a:r>
          </a:p>
          <a:p>
            <a:r>
              <a:rPr lang="en-US" cap="none" dirty="0" err="1" smtClean="0">
                <a:latin typeface="Comic Sans MS" panose="030F0702030302020204" pitchFamily="66" charset="0"/>
              </a:rPr>
              <a:t>Photoheterotrophs</a:t>
            </a:r>
            <a:r>
              <a:rPr lang="en-US" cap="none" dirty="0" smtClean="0">
                <a:latin typeface="Comic Sans MS" panose="030F0702030302020204" pitchFamily="66" charset="0"/>
              </a:rPr>
              <a:t> – photosynthetic, but must also consume organic compounds from the environment.</a:t>
            </a:r>
          </a:p>
          <a:p>
            <a:r>
              <a:rPr lang="en-US" cap="none" dirty="0" err="1" smtClean="0">
                <a:latin typeface="Comic Sans MS" panose="030F0702030302020204" pitchFamily="66" charset="0"/>
              </a:rPr>
              <a:t>Chemoheterotrophs</a:t>
            </a:r>
            <a:r>
              <a:rPr lang="en-US" cap="none" dirty="0" smtClean="0">
                <a:latin typeface="Comic Sans MS" panose="030F0702030302020204" pitchFamily="66" charset="0"/>
              </a:rPr>
              <a:t> – require </a:t>
            </a:r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nutrition</a:t>
            </a:r>
            <a:r>
              <a:rPr lang="en-US" cap="none" dirty="0" smtClean="0">
                <a:latin typeface="Comic Sans MS" panose="030F0702030302020204" pitchFamily="66" charset="0"/>
              </a:rPr>
              <a:t>; do not perform photosynthesis.</a:t>
            </a:r>
          </a:p>
          <a:p>
            <a:pPr marL="0" indent="0">
              <a:buNone/>
            </a:pPr>
            <a:endParaRPr lang="en-US" cap="non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74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CHARACTERISTICS </a:t>
            </a:r>
            <a:r>
              <a:rPr lang="en-US" dirty="0" smtClean="0">
                <a:latin typeface="Comic Sans MS" panose="030F0702030302020204" pitchFamily="66" charset="0"/>
              </a:rPr>
              <a:t>OF BACTERIA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6951" y="1954967"/>
            <a:ext cx="7895376" cy="4574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>
                <a:latin typeface="Comic Sans MS" panose="030F0702030302020204" pitchFamily="66" charset="0"/>
              </a:rPr>
              <a:t>IDENTIFICATION</a:t>
            </a: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cap="none" dirty="0" smtClean="0">
                <a:latin typeface="Comic Sans MS" panose="030F0702030302020204" pitchFamily="66" charset="0"/>
              </a:rPr>
              <a:t>Gram staining</a:t>
            </a:r>
            <a:r>
              <a:rPr lang="en-US" cap="none" dirty="0" smtClean="0">
                <a:latin typeface="Comic Sans MS" panose="030F0702030302020204" pitchFamily="66" charset="0"/>
              </a:rPr>
              <a:t> – a procedure developed to identify bacteria so that it can be treated with the appropriate antibiotic.</a:t>
            </a:r>
          </a:p>
          <a:p>
            <a:pPr lvl="0"/>
            <a:r>
              <a:rPr lang="en-US" b="1" cap="none" dirty="0" smtClean="0">
                <a:latin typeface="Comic Sans MS" panose="030F0702030302020204" pitchFamily="66" charset="0"/>
              </a:rPr>
              <a:t>Gram </a:t>
            </a:r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Positive</a:t>
            </a:r>
            <a:r>
              <a:rPr lang="en-US" cap="none" dirty="0" smtClean="0">
                <a:latin typeface="Comic Sans MS" panose="030F0702030302020204" pitchFamily="66" charset="0"/>
              </a:rPr>
              <a:t> results mean that the stain will be </a:t>
            </a:r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purple</a:t>
            </a:r>
            <a:r>
              <a:rPr lang="en-US" cap="none" dirty="0" smtClean="0">
                <a:latin typeface="Comic Sans MS" panose="030F0702030302020204" pitchFamily="66" charset="0"/>
              </a:rPr>
              <a:t> and that the cell wall of the bacteria </a:t>
            </a:r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contains</a:t>
            </a:r>
            <a:r>
              <a:rPr lang="en-US" cap="none" dirty="0" smtClean="0">
                <a:latin typeface="Comic Sans MS" panose="030F0702030302020204" pitchFamily="66" charset="0"/>
              </a:rPr>
              <a:t> a thickened layer of </a:t>
            </a:r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peptidoglycan</a:t>
            </a:r>
            <a:r>
              <a:rPr lang="en-US" cap="none" dirty="0" smtClean="0">
                <a:latin typeface="Comic Sans MS" panose="030F0702030302020204" pitchFamily="66" charset="0"/>
              </a:rPr>
              <a:t>.</a:t>
            </a:r>
          </a:p>
          <a:p>
            <a:pPr lvl="0"/>
            <a:r>
              <a:rPr lang="en-US" b="1" cap="none" dirty="0" smtClean="0">
                <a:latin typeface="Comic Sans MS" panose="030F0702030302020204" pitchFamily="66" charset="0"/>
              </a:rPr>
              <a:t>Gram </a:t>
            </a:r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Negative</a:t>
            </a:r>
            <a:r>
              <a:rPr lang="en-US" cap="none" dirty="0" smtClean="0">
                <a:latin typeface="Comic Sans MS" panose="030F0702030302020204" pitchFamily="66" charset="0"/>
              </a:rPr>
              <a:t> results mean that the stain will be </a:t>
            </a:r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red</a:t>
            </a:r>
            <a:r>
              <a:rPr lang="en-US" cap="none" dirty="0" smtClean="0">
                <a:latin typeface="Comic Sans MS" panose="030F0702030302020204" pitchFamily="66" charset="0"/>
              </a:rPr>
              <a:t> and that the cell wall of the bacteria contains a thin layer of peptidoglycan and an </a:t>
            </a:r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extra membrane</a:t>
            </a:r>
            <a:r>
              <a:rPr lang="en-US" cap="none" dirty="0" smtClean="0">
                <a:latin typeface="Comic Sans MS" panose="030F0702030302020204" pitchFamily="66" charset="0"/>
              </a:rPr>
              <a:t> that cannot retain the stain.  The extra membrane helps the bacteria to better resist damage.</a:t>
            </a:r>
          </a:p>
          <a:p>
            <a:pPr lvl="0"/>
            <a:endParaRPr lang="en-US" cap="none" dirty="0" smtClean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endParaRPr lang="en-US" cap="none" dirty="0" smtClean="0">
              <a:latin typeface="Comic Sans MS" panose="030F0702030302020204" pitchFamily="66" charset="0"/>
            </a:endParaRPr>
          </a:p>
          <a:p>
            <a:pPr lvl="0"/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cap="none" dirty="0">
              <a:latin typeface="Comic Sans MS" panose="030F0702030302020204" pitchFamily="66" charset="0"/>
            </a:endParaRPr>
          </a:p>
        </p:txBody>
      </p:sp>
      <p:pic>
        <p:nvPicPr>
          <p:cNvPr id="10242" name="Picture 1" descr="File:Gram-Cell-wall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16"/>
          <a:stretch>
            <a:fillRect/>
          </a:stretch>
        </p:blipFill>
        <p:spPr bwMode="auto">
          <a:xfrm>
            <a:off x="8152327" y="2083970"/>
            <a:ext cx="3605835" cy="193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8152327" y="4016898"/>
            <a:ext cx="3731589" cy="2269892"/>
            <a:chOff x="8328" y="2641"/>
            <a:chExt cx="3259" cy="1824"/>
          </a:xfrm>
        </p:grpSpPr>
        <p:pic>
          <p:nvPicPr>
            <p:cNvPr id="10244" name="Picture 1" descr="File:Gram-Cell-wall.sv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82" r="-929" b="8223"/>
            <a:stretch>
              <a:fillRect/>
            </a:stretch>
          </p:blipFill>
          <p:spPr bwMode="auto">
            <a:xfrm>
              <a:off x="8328" y="2852"/>
              <a:ext cx="3259" cy="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5" name="Picture 1" descr="File:Gram-Cell-wall.sv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26" t="90456"/>
            <a:stretch>
              <a:fillRect/>
            </a:stretch>
          </p:blipFill>
          <p:spPr bwMode="auto">
            <a:xfrm>
              <a:off x="9840" y="2641"/>
              <a:ext cx="1717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57577" y="6286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25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374" y="241485"/>
            <a:ext cx="10364451" cy="1596177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CHARACTERISTICS </a:t>
            </a:r>
            <a:r>
              <a:rPr lang="en-US" dirty="0" smtClean="0">
                <a:latin typeface="Comic Sans MS" panose="030F0702030302020204" pitchFamily="66" charset="0"/>
              </a:rPr>
              <a:t>OF BACTERIA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6950" y="1694324"/>
            <a:ext cx="4884009" cy="740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u="sng" dirty="0" smtClean="0">
                <a:latin typeface="Comic Sans MS" panose="030F0702030302020204" pitchFamily="66" charset="0"/>
              </a:rPr>
              <a:t>GRAM STAINING</a:t>
            </a:r>
          </a:p>
          <a:p>
            <a:pPr marL="0" indent="0">
              <a:buNone/>
            </a:pPr>
            <a:r>
              <a:rPr lang="en-US" sz="1800" b="1" u="sng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Identifying bacteria </a:t>
            </a:r>
            <a:r>
              <a:rPr lang="en-US" sz="1800" dirty="0">
                <a:latin typeface="Comic Sans MS" panose="030F0702030302020204" pitchFamily="66" charset="0"/>
              </a:rPr>
              <a:t>is used by doctors so they know what is making you sick and can make sure they prescribe you the </a:t>
            </a:r>
            <a:r>
              <a:rPr lang="en-US" sz="1800" b="1" u="sng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correct antibiotics</a:t>
            </a:r>
            <a:r>
              <a:rPr lang="en-US" sz="18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n-US" b="1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lvl="0"/>
            <a:endParaRPr lang="en-US" cap="none" dirty="0" smtClean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endParaRPr lang="en-US" cap="none" dirty="0" smtClean="0">
              <a:latin typeface="Comic Sans MS" panose="030F0702030302020204" pitchFamily="66" charset="0"/>
            </a:endParaRPr>
          </a:p>
          <a:p>
            <a:pPr lvl="0"/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cap="none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577" y="6286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074" name="Picture 2" descr="Image result for gram positive microscope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075" y="1837662"/>
            <a:ext cx="5568976" cy="444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gram positive microscope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91" y="4041906"/>
            <a:ext cx="6068809" cy="256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1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3" y="47587"/>
            <a:ext cx="10364451" cy="1596177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CHARACTERISTIC OF BACTERIA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85360" y="1065512"/>
            <a:ext cx="11021275" cy="4574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>
                <a:latin typeface="Comic Sans MS" panose="030F0702030302020204" pitchFamily="66" charset="0"/>
              </a:rPr>
              <a:t>RELEASING ENERGY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cap="none" dirty="0" smtClean="0">
                <a:latin typeface="Comic Sans MS" panose="030F0702030302020204" pitchFamily="66" charset="0"/>
              </a:rPr>
              <a:t>Bacteria must go through </a:t>
            </a:r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cellular respiration </a:t>
            </a:r>
            <a:r>
              <a:rPr lang="en-US" cap="none" dirty="0" smtClean="0">
                <a:latin typeface="Comic Sans MS" panose="030F0702030302020204" pitchFamily="66" charset="0"/>
              </a:rPr>
              <a:t>to produce energy.  </a:t>
            </a:r>
          </a:p>
          <a:p>
            <a:pPr lvl="0"/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Aerobic</a:t>
            </a:r>
            <a:r>
              <a:rPr lang="en-US" cap="none" dirty="0" smtClean="0">
                <a:latin typeface="Comic Sans MS" panose="030F0702030302020204" pitchFamily="66" charset="0"/>
              </a:rPr>
              <a:t> respiration uses </a:t>
            </a:r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oxygen</a:t>
            </a:r>
            <a:r>
              <a:rPr lang="en-US" cap="none" dirty="0" smtClean="0">
                <a:latin typeface="Comic Sans MS" panose="030F0702030302020204" pitchFamily="66" charset="0"/>
              </a:rPr>
              <a:t> to break down glucose into carbon dioxide and water</a:t>
            </a:r>
          </a:p>
          <a:p>
            <a:pPr lvl="0"/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Anaerobic</a:t>
            </a:r>
            <a:r>
              <a:rPr lang="en-US" cap="none" dirty="0" smtClean="0">
                <a:latin typeface="Comic Sans MS" panose="030F0702030302020204" pitchFamily="66" charset="0"/>
              </a:rPr>
              <a:t> respiration uses </a:t>
            </a:r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other molecules </a:t>
            </a:r>
            <a:r>
              <a:rPr lang="en-US" cap="none" dirty="0" smtClean="0">
                <a:latin typeface="Comic Sans MS" panose="030F0702030302020204" pitchFamily="66" charset="0"/>
              </a:rPr>
              <a:t>(like NITRATES!) to break down glucose</a:t>
            </a:r>
          </a:p>
          <a:p>
            <a:pPr lvl="0"/>
            <a:endParaRPr lang="en-US" cap="none" dirty="0" smtClean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endParaRPr lang="en-US" cap="none" dirty="0" smtClean="0">
              <a:latin typeface="Comic Sans MS" panose="030F0702030302020204" pitchFamily="66" charset="0"/>
            </a:endParaRPr>
          </a:p>
          <a:p>
            <a:pPr lvl="0"/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cap="none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577" y="6286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 descr="https://figures.boundless-cdn.com/18841/large/figure-07-05-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3" y="3005269"/>
            <a:ext cx="4092862" cy="318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7577" y="6194457"/>
            <a:ext cx="5601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The green color seen in these coastal waters is from an eruption of hydrogen sulfide-producing bacteria. These anaerobic, sulfate-reducing bacteria release hydrogen sulfide gas as they decompose algae in the water.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2" name="Picture 4" descr="Image result for sewage treatment and bact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796" y="3005268"/>
            <a:ext cx="5381894" cy="313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42253" y="6135364"/>
            <a:ext cx="5307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Water Treatment Plants use both Aerobic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and Anaerobic microbes to break down sewage and remove pollutants to reduce the impact of waste in the environment</a:t>
            </a:r>
            <a:endParaRPr 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19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1404" y="989779"/>
            <a:ext cx="11021275" cy="4574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cap="none" dirty="0" smtClean="0">
                <a:latin typeface="Comic Sans MS" panose="030F0702030302020204" pitchFamily="66" charset="0"/>
              </a:rPr>
              <a:t>REPRODUCTION</a:t>
            </a:r>
            <a:endParaRPr lang="en-US" cap="none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cap="none" dirty="0" smtClean="0">
                <a:latin typeface="Comic Sans MS" panose="030F0702030302020204" pitchFamily="66" charset="0"/>
              </a:rPr>
              <a:t>Bacteria can reproduce either </a:t>
            </a:r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sexually or asexually</a:t>
            </a:r>
            <a:r>
              <a:rPr lang="en-US" cap="none" dirty="0" smtClean="0">
                <a:latin typeface="Comic Sans MS" panose="030F0702030302020204" pitchFamily="66" charset="0"/>
              </a:rPr>
              <a:t>.</a:t>
            </a:r>
          </a:p>
          <a:p>
            <a:pPr lvl="0"/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Binary fission </a:t>
            </a:r>
            <a:r>
              <a:rPr lang="en-US" cap="none" dirty="0" smtClean="0">
                <a:latin typeface="Comic Sans MS" panose="030F0702030302020204" pitchFamily="66" charset="0"/>
              </a:rPr>
              <a:t>– asexual reproduction in which the DNA of the bacteria cell is copied and then the bacteria </a:t>
            </a:r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splits in two</a:t>
            </a:r>
            <a:r>
              <a:rPr lang="en-US" cap="none" dirty="0" smtClean="0">
                <a:latin typeface="Comic Sans MS" panose="030F0702030302020204" pitchFamily="66" charset="0"/>
              </a:rPr>
              <a:t>.			</a:t>
            </a:r>
          </a:p>
          <a:p>
            <a:pPr lvl="0"/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Spore formation </a:t>
            </a:r>
            <a:r>
              <a:rPr lang="en-US" cap="none" dirty="0" smtClean="0">
                <a:latin typeface="Comic Sans MS" panose="030F0702030302020204" pitchFamily="66" charset="0"/>
              </a:rPr>
              <a:t>– asexual reproduction in which endospores form so that bacteria can remain </a:t>
            </a:r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dormant</a:t>
            </a:r>
            <a:r>
              <a:rPr lang="en-US" cap="none" dirty="0" smtClean="0">
                <a:latin typeface="Comic Sans MS" panose="030F0702030302020204" pitchFamily="66" charset="0"/>
              </a:rPr>
              <a:t> in harsh conditions and then germinate when conditions become favorable.</a:t>
            </a:r>
          </a:p>
          <a:p>
            <a:pPr lvl="0"/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Conjugation</a:t>
            </a:r>
            <a:r>
              <a:rPr lang="en-US" cap="none" dirty="0" smtClean="0">
                <a:latin typeface="Comic Sans MS" panose="030F0702030302020204" pitchFamily="66" charset="0"/>
              </a:rPr>
              <a:t> – sexual reproduction in which</a:t>
            </a:r>
            <a:r>
              <a:rPr lang="en-US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genetic</a:t>
            </a:r>
            <a:r>
              <a:rPr lang="en-US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cap="none" dirty="0" smtClean="0">
                <a:latin typeface="Comic Sans MS" panose="030F0702030302020204" pitchFamily="66" charset="0"/>
              </a:rPr>
              <a:t>material is </a:t>
            </a:r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transferred </a:t>
            </a:r>
            <a:r>
              <a:rPr lang="en-US" cap="none" dirty="0" smtClean="0">
                <a:latin typeface="Comic Sans MS" panose="030F0702030302020204" pitchFamily="66" charset="0"/>
              </a:rPr>
              <a:t>between two bacterium through direct contact. </a:t>
            </a:r>
          </a:p>
          <a:p>
            <a:pPr lvl="0"/>
            <a:endParaRPr lang="en-US" cap="none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cap="none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817" y="297676"/>
            <a:ext cx="10364451" cy="761104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CHARACTERISTICS </a:t>
            </a:r>
            <a:r>
              <a:rPr lang="en-US" dirty="0" smtClean="0">
                <a:latin typeface="Comic Sans MS" panose="030F0702030302020204" pitchFamily="66" charset="0"/>
              </a:rPr>
              <a:t>OF BACTERIA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577" y="6286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8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2" t="11589" r="23219" b="18171"/>
          <a:stretch/>
        </p:blipFill>
        <p:spPr>
          <a:xfrm>
            <a:off x="5259405" y="4861898"/>
            <a:ext cx="1892968" cy="150795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http://classes.midlandstech.edu/carterp/courses/bio225/chap04/figure_04_21_labeled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01" y="4909612"/>
            <a:ext cx="1818988" cy="146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1077" y="6311722"/>
            <a:ext cx="2182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Spore Formation</a:t>
            </a:r>
            <a:endParaRPr lang="en-US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9736" y="6311722"/>
            <a:ext cx="1574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Conjugation</a:t>
            </a:r>
            <a:endParaRPr lang="en-US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73390" y="6311722"/>
            <a:ext cx="1837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Binary Fission</a:t>
            </a:r>
            <a:endParaRPr lang="en-US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30" name="Picture 6" descr="Image result for binary fission bacterial microscop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681" y="4791959"/>
            <a:ext cx="1732881" cy="154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rot="20294010">
            <a:off x="77271" y="5527261"/>
            <a:ext cx="1978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Click on images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for details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52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03362"/>
            <a:ext cx="10364451" cy="1596177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IMPORTANCE OF BACTERIA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VS.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DANGERS OF BACTERIA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058712"/>
            <a:ext cx="5106026" cy="440490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Decomposers</a:t>
            </a:r>
            <a:r>
              <a:rPr lang="en-US" cap="none" dirty="0" smtClean="0">
                <a:latin typeface="Comic Sans MS" panose="030F0702030302020204" pitchFamily="66" charset="0"/>
              </a:rPr>
              <a:t> – recycle nutrients, clean up environmental hazards like oil spills</a:t>
            </a:r>
            <a:endParaRPr lang="en-US" sz="5400" cap="none" dirty="0" smtClean="0">
              <a:latin typeface="Comic Sans MS" panose="030F0702030302020204" pitchFamily="66" charset="0"/>
            </a:endParaRPr>
          </a:p>
          <a:p>
            <a:pPr lvl="0"/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Nitrogen fixation</a:t>
            </a:r>
            <a:endParaRPr lang="en-US" sz="5400" b="1" u="sng" cap="none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lvl="0"/>
            <a:r>
              <a:rPr lang="en-US" cap="none" dirty="0" smtClean="0">
                <a:latin typeface="Comic Sans MS" panose="030F0702030302020204" pitchFamily="66" charset="0"/>
              </a:rPr>
              <a:t>Photosynthesis – release </a:t>
            </a:r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oxygen</a:t>
            </a:r>
            <a:r>
              <a:rPr lang="en-US" cap="none" dirty="0" smtClean="0">
                <a:latin typeface="Comic Sans MS" panose="030F0702030302020204" pitchFamily="66" charset="0"/>
              </a:rPr>
              <a:t> into the environment</a:t>
            </a:r>
            <a:endParaRPr lang="en-US" sz="5400" cap="none" dirty="0" smtClean="0">
              <a:latin typeface="Comic Sans MS" panose="030F0702030302020204" pitchFamily="66" charset="0"/>
            </a:endParaRPr>
          </a:p>
          <a:p>
            <a:pPr lvl="0"/>
            <a:r>
              <a:rPr lang="en-US" cap="none" dirty="0" smtClean="0">
                <a:latin typeface="Comic Sans MS" panose="030F0702030302020204" pitchFamily="66" charset="0"/>
              </a:rPr>
              <a:t>Aid in </a:t>
            </a:r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digestion</a:t>
            </a:r>
            <a:r>
              <a:rPr lang="en-US" cap="none" dirty="0" smtClean="0">
                <a:latin typeface="Comic Sans MS" panose="030F0702030302020204" pitchFamily="66" charset="0"/>
              </a:rPr>
              <a:t> and produce </a:t>
            </a:r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vitamins </a:t>
            </a:r>
            <a:r>
              <a:rPr lang="en-US" cap="none" dirty="0" smtClean="0">
                <a:latin typeface="Comic Sans MS" panose="030F0702030302020204" pitchFamily="66" charset="0"/>
              </a:rPr>
              <a:t>–  mutualistic relationship between </a:t>
            </a:r>
            <a:r>
              <a:rPr lang="en-US" i="1" cap="none" dirty="0" smtClean="0">
                <a:latin typeface="Comic Sans MS" panose="030F0702030302020204" pitchFamily="66" charset="0"/>
              </a:rPr>
              <a:t>E. Coli </a:t>
            </a:r>
            <a:r>
              <a:rPr lang="en-US" cap="none" dirty="0" smtClean="0">
                <a:latin typeface="Comic Sans MS" panose="030F0702030302020204" pitchFamily="66" charset="0"/>
              </a:rPr>
              <a:t>and humans</a:t>
            </a:r>
            <a:endParaRPr lang="en-US" sz="5400" cap="none" dirty="0" smtClean="0">
              <a:latin typeface="Comic Sans MS" panose="030F0702030302020204" pitchFamily="66" charset="0"/>
            </a:endParaRPr>
          </a:p>
          <a:p>
            <a:pPr lvl="0"/>
            <a:r>
              <a:rPr lang="en-US" cap="none" dirty="0" smtClean="0">
                <a:latin typeface="Comic Sans MS" panose="030F0702030302020204" pitchFamily="66" charset="0"/>
              </a:rPr>
              <a:t>Food production - such as </a:t>
            </a:r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cheese and yogurt</a:t>
            </a:r>
            <a:endParaRPr lang="en-US" sz="5400" b="1" u="sng" cap="none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lvl="0"/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Medicines</a:t>
            </a:r>
            <a:r>
              <a:rPr lang="en-US" cap="none" dirty="0" smtClean="0">
                <a:latin typeface="Comic Sans MS" panose="030F0702030302020204" pitchFamily="66" charset="0"/>
              </a:rPr>
              <a:t> and medical treatments</a:t>
            </a:r>
            <a:endParaRPr lang="en-US" sz="5400" cap="none" dirty="0" smtClean="0">
              <a:latin typeface="Comic Sans MS" panose="030F0702030302020204" pitchFamily="66" charset="0"/>
            </a:endParaRPr>
          </a:p>
          <a:p>
            <a:pPr lvl="1"/>
            <a:r>
              <a:rPr lang="en-US" i="1" cap="none" dirty="0" smtClean="0">
                <a:latin typeface="Comic Sans MS" panose="030F0702030302020204" pitchFamily="66" charset="0"/>
              </a:rPr>
              <a:t>Clostridium botulinum – </a:t>
            </a:r>
            <a:r>
              <a:rPr lang="en-US" cap="none" dirty="0" smtClean="0">
                <a:latin typeface="Comic Sans MS" panose="030F0702030302020204" pitchFamily="66" charset="0"/>
              </a:rPr>
              <a:t>BOTOX (it’s not just for wrinkles!)</a:t>
            </a:r>
            <a:endParaRPr lang="en-US" sz="4800" cap="none" dirty="0" smtClean="0">
              <a:latin typeface="Comic Sans MS" panose="030F0702030302020204" pitchFamily="66" charset="0"/>
            </a:endParaRPr>
          </a:p>
          <a:p>
            <a:pPr lvl="1"/>
            <a:r>
              <a:rPr lang="en-US" i="1" cap="none" dirty="0" smtClean="0">
                <a:latin typeface="Comic Sans MS" panose="030F0702030302020204" pitchFamily="66" charset="0"/>
              </a:rPr>
              <a:t>Lactobacillus acidophilus - </a:t>
            </a:r>
            <a:r>
              <a:rPr lang="en-US" cap="none" dirty="0" smtClean="0">
                <a:latin typeface="Comic Sans MS" panose="030F0702030302020204" pitchFamily="66" charset="0"/>
              </a:rPr>
              <a:t>probiotics</a:t>
            </a:r>
          </a:p>
          <a:p>
            <a:pPr marL="0" lvl="0" indent="0">
              <a:buNone/>
            </a:pPr>
            <a:endParaRPr lang="en-US" cap="none" dirty="0" smtClean="0">
              <a:latin typeface="Comic Sans MS" panose="030F0702030302020204" pitchFamily="66" charset="0"/>
            </a:endParaRPr>
          </a:p>
          <a:p>
            <a:pPr lvl="0"/>
            <a:endParaRPr lang="en-US" cap="none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cap="none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59321" y="2042670"/>
            <a:ext cx="5405907" cy="428903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Pathogenic</a:t>
            </a:r>
            <a:r>
              <a:rPr lang="en-US" cap="none" dirty="0" smtClean="0">
                <a:latin typeface="Comic Sans MS" panose="030F0702030302020204" pitchFamily="66" charset="0"/>
              </a:rPr>
              <a:t> bacteria - cause of many common and potentially deadly illnesses</a:t>
            </a:r>
            <a:endParaRPr lang="en-US" sz="7200" cap="none" dirty="0" smtClean="0">
              <a:latin typeface="Comic Sans MS" panose="030F0702030302020204" pitchFamily="66" charset="0"/>
            </a:endParaRPr>
          </a:p>
          <a:p>
            <a:pPr lvl="1"/>
            <a:r>
              <a:rPr lang="en-US" i="1" cap="none" dirty="0" smtClean="0">
                <a:latin typeface="Comic Sans MS" panose="030F0702030302020204" pitchFamily="66" charset="0"/>
              </a:rPr>
              <a:t>Streptococcus pneumoniae</a:t>
            </a:r>
            <a:r>
              <a:rPr lang="en-US" cap="none" dirty="0" smtClean="0">
                <a:latin typeface="Comic Sans MS" panose="030F0702030302020204" pitchFamily="66" charset="0"/>
              </a:rPr>
              <a:t> – pneumonia &amp; meningitis</a:t>
            </a:r>
            <a:endParaRPr lang="en-US" sz="6600" cap="none" dirty="0" smtClean="0">
              <a:latin typeface="Comic Sans MS" panose="030F0702030302020204" pitchFamily="66" charset="0"/>
            </a:endParaRPr>
          </a:p>
          <a:p>
            <a:pPr lvl="1"/>
            <a:r>
              <a:rPr lang="en-US" i="1" cap="none" dirty="0" smtClean="0">
                <a:latin typeface="Comic Sans MS" panose="030F0702030302020204" pitchFamily="66" charset="0"/>
              </a:rPr>
              <a:t>Streptococcus </a:t>
            </a:r>
            <a:r>
              <a:rPr lang="en-US" i="1" cap="none" dirty="0" err="1" smtClean="0">
                <a:latin typeface="Comic Sans MS" panose="030F0702030302020204" pitchFamily="66" charset="0"/>
              </a:rPr>
              <a:t>areus</a:t>
            </a:r>
            <a:r>
              <a:rPr lang="en-US" i="1" cap="none" dirty="0" smtClean="0">
                <a:latin typeface="Comic Sans MS" panose="030F0702030302020204" pitchFamily="66" charset="0"/>
              </a:rPr>
              <a:t> – </a:t>
            </a:r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strep throat</a:t>
            </a:r>
            <a:endParaRPr lang="en-US" sz="6600" b="1" u="sng" cap="none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lvl="1"/>
            <a:r>
              <a:rPr lang="en-US" i="1" cap="none" dirty="0" smtClean="0">
                <a:latin typeface="Comic Sans MS" panose="030F0702030302020204" pitchFamily="66" charset="0"/>
              </a:rPr>
              <a:t>Bordetella pertussis – </a:t>
            </a:r>
            <a:r>
              <a:rPr lang="en-US" cap="none" dirty="0" smtClean="0">
                <a:latin typeface="Comic Sans MS" panose="030F0702030302020204" pitchFamily="66" charset="0"/>
              </a:rPr>
              <a:t>whooping cough</a:t>
            </a:r>
            <a:endParaRPr lang="en-US" sz="6600" cap="none" dirty="0" smtClean="0">
              <a:latin typeface="Comic Sans MS" panose="030F0702030302020204" pitchFamily="66" charset="0"/>
            </a:endParaRPr>
          </a:p>
          <a:p>
            <a:pPr lvl="1"/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Food poisoning </a:t>
            </a:r>
            <a:r>
              <a:rPr lang="en-US" cap="none" dirty="0" smtClean="0">
                <a:latin typeface="Comic Sans MS" panose="030F0702030302020204" pitchFamily="66" charset="0"/>
              </a:rPr>
              <a:t>and ear infections are caused by a range of different bacteria</a:t>
            </a:r>
            <a:endParaRPr lang="en-US" sz="6600" cap="none" dirty="0" smtClean="0">
              <a:latin typeface="Comic Sans MS" panose="030F0702030302020204" pitchFamily="66" charset="0"/>
            </a:endParaRPr>
          </a:p>
          <a:p>
            <a:pPr lvl="0"/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Antibiotic resistance </a:t>
            </a:r>
            <a:r>
              <a:rPr lang="en-US" cap="none" dirty="0" smtClean="0">
                <a:latin typeface="Comic Sans MS" panose="030F0702030302020204" pitchFamily="66" charset="0"/>
              </a:rPr>
              <a:t>– bacteria can be treated with antibiotics, however, more bacteria are developing a resistance to treatments.</a:t>
            </a:r>
            <a:endParaRPr lang="en-US" sz="7200" cap="none" dirty="0" smtClean="0">
              <a:latin typeface="Comic Sans MS" panose="030F0702030302020204" pitchFamily="66" charset="0"/>
            </a:endParaRPr>
          </a:p>
          <a:p>
            <a:pPr lvl="0"/>
            <a:r>
              <a:rPr lang="en-US" b="1" u="sng" cap="none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Biowarfare</a:t>
            </a:r>
            <a:endParaRPr lang="en-US" sz="7200" b="1" u="sng" cap="none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lvl="1"/>
            <a:r>
              <a:rPr lang="en-US" i="1" cap="none" dirty="0" smtClean="0">
                <a:latin typeface="Comic Sans MS" panose="030F0702030302020204" pitchFamily="66" charset="0"/>
              </a:rPr>
              <a:t>Bacillus anthracis – </a:t>
            </a:r>
            <a:r>
              <a:rPr lang="en-US" cap="none" dirty="0" smtClean="0">
                <a:latin typeface="Comic Sans MS" panose="030F0702030302020204" pitchFamily="66" charset="0"/>
              </a:rPr>
              <a:t>anthrax</a:t>
            </a:r>
            <a:endParaRPr lang="en-US" sz="6600" cap="none" dirty="0" smtClean="0">
              <a:latin typeface="Comic Sans MS" panose="030F0702030302020204" pitchFamily="66" charset="0"/>
            </a:endParaRPr>
          </a:p>
          <a:p>
            <a:pPr lvl="1"/>
            <a:r>
              <a:rPr lang="en-US" i="1" cap="none" dirty="0" smtClean="0">
                <a:latin typeface="Comic Sans MS" panose="030F0702030302020204" pitchFamily="66" charset="0"/>
              </a:rPr>
              <a:t>Clostridium botulinum – </a:t>
            </a:r>
            <a:r>
              <a:rPr lang="en-US" cap="none" dirty="0" smtClean="0">
                <a:latin typeface="Comic Sans MS" panose="030F0702030302020204" pitchFamily="66" charset="0"/>
              </a:rPr>
              <a:t>botulism</a:t>
            </a:r>
            <a:endParaRPr lang="en-US" cap="none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577" y="6286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52540" y="1622087"/>
            <a:ext cx="3544463" cy="605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atin typeface="Comic Sans MS" panose="030F0702030302020204" pitchFamily="66" charset="0"/>
              </a:rPr>
              <a:t>IMPORTANCE</a:t>
            </a:r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90042" y="1490993"/>
            <a:ext cx="3544463" cy="695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atin typeface="Comic Sans MS" panose="030F0702030302020204" pitchFamily="66" charset="0"/>
              </a:rPr>
              <a:t>DANGERS</a:t>
            </a:r>
            <a:endParaRPr lang="en-US" sz="1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6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03363"/>
            <a:ext cx="10364451" cy="778954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IMPORTANCE VS. DANGERS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577" y="6286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88371" y="885819"/>
            <a:ext cx="3544463" cy="605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atin typeface="Comic Sans MS" panose="030F0702030302020204" pitchFamily="66" charset="0"/>
              </a:rPr>
              <a:t>IMPORTANCE</a:t>
            </a:r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90042" y="840440"/>
            <a:ext cx="3544463" cy="695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atin typeface="Comic Sans MS" panose="030F0702030302020204" pitchFamily="66" charset="0"/>
              </a:rPr>
              <a:t>DANGERS</a:t>
            </a:r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90042" y="4817544"/>
            <a:ext cx="3937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altLang="en-US" sz="2000" b="1" dirty="0" smtClean="0">
                <a:solidFill>
                  <a:srgbClr val="CCCCFF"/>
                </a:solidFill>
                <a:latin typeface="Comic Sans MS" panose="030F0702030302020204" pitchFamily="66" charset="0"/>
                <a:hlinkClick r:id="rId2"/>
              </a:rPr>
              <a:t>CELL PHONE BACTERIA CLIP</a:t>
            </a:r>
            <a:endParaRPr lang="en-US" altLang="en-US" sz="2000" b="1" dirty="0">
              <a:solidFill>
                <a:srgbClr val="CCCCFF"/>
              </a:solidFill>
              <a:latin typeface="Comic Sans MS" panose="030F0702030302020204" pitchFamily="66" charset="0"/>
              <a:hlinkClick r:id="rId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82680" y="1290938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  <a:hlinkClick r:id="rId3"/>
              </a:rPr>
              <a:t>ANTHRAX VIDEO </a:t>
            </a:r>
            <a:r>
              <a:rPr lang="en-US" sz="2000" b="1" dirty="0" smtClean="0">
                <a:latin typeface="Comic Sans MS" panose="030F0702030302020204" pitchFamily="66" charset="0"/>
                <a:hlinkClick r:id="rId3"/>
              </a:rPr>
              <a:t>CLIP</a:t>
            </a:r>
            <a:endParaRPr lang="en-US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529" y="1767088"/>
            <a:ext cx="25241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0"/>
          <a:stretch>
            <a:fillRect/>
          </a:stretch>
        </p:blipFill>
        <p:spPr bwMode="auto">
          <a:xfrm>
            <a:off x="3006709" y="1290938"/>
            <a:ext cx="2775284" cy="235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842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40" y="1490993"/>
            <a:ext cx="2405246" cy="211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2235507" y="2292933"/>
            <a:ext cx="1850189" cy="27752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47" y="4055048"/>
            <a:ext cx="3362074" cy="197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5281685"/>
            <a:ext cx="1319579" cy="145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65" y="3649929"/>
            <a:ext cx="1978937" cy="150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92281" y="6253192"/>
            <a:ext cx="32688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  <a:hlinkClick r:id="rId10"/>
              </a:rPr>
              <a:t>GOOD </a:t>
            </a:r>
            <a:r>
              <a:rPr lang="en-US" sz="2000" b="1" dirty="0" smtClean="0">
                <a:solidFill>
                  <a:srgbClr val="0070C0"/>
                </a:solidFill>
                <a:latin typeface="Comic Sans MS" panose="030F0702030302020204" pitchFamily="66" charset="0"/>
                <a:hlinkClick r:id="rId10"/>
              </a:rPr>
              <a:t>BACTERIA</a:t>
            </a:r>
            <a:r>
              <a:rPr lang="en-US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LINK </a:t>
            </a:r>
            <a:endParaRPr lang="en-US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84572" y="5524910"/>
            <a:ext cx="4658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Comic Sans MS" panose="030F0702030302020204" pitchFamily="66" charset="0"/>
                <a:hlinkClick r:id="rId11"/>
              </a:rPr>
              <a:t>IMPORTANCE OF HANDWASHING</a:t>
            </a:r>
            <a:endParaRPr lang="en-US" altLang="en-US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12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03362"/>
            <a:ext cx="10364451" cy="1596177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ARCHAEBACTERIA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VS.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EUBACTERIA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251216"/>
            <a:ext cx="5106026" cy="4404906"/>
          </a:xfrm>
        </p:spPr>
        <p:txBody>
          <a:bodyPr>
            <a:normAutofit/>
          </a:bodyPr>
          <a:lstStyle/>
          <a:p>
            <a:pPr lvl="0"/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Ancient</a:t>
            </a:r>
          </a:p>
          <a:p>
            <a:pPr lvl="0"/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Lack</a:t>
            </a:r>
            <a:r>
              <a:rPr lang="en-US" cap="none" dirty="0" smtClean="0">
                <a:latin typeface="Comic Sans MS" panose="030F0702030302020204" pitchFamily="66" charset="0"/>
              </a:rPr>
              <a:t> peptidoglycan</a:t>
            </a:r>
          </a:p>
          <a:p>
            <a:r>
              <a:rPr lang="en-US" cap="none" dirty="0" smtClean="0">
                <a:latin typeface="Comic Sans MS" panose="030F0702030302020204" pitchFamily="66" charset="0"/>
              </a:rPr>
              <a:t>Live mostly in </a:t>
            </a:r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harsh conditions </a:t>
            </a:r>
            <a:r>
              <a:rPr lang="en-US" cap="none" dirty="0" smtClean="0">
                <a:latin typeface="Comic Sans MS" panose="030F0702030302020204" pitchFamily="66" charset="0"/>
              </a:rPr>
              <a:t>(salty lakes, thick mud, ocean vents, guts of animals)</a:t>
            </a:r>
            <a:endParaRPr lang="en-US" cap="none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59321" y="2251216"/>
            <a:ext cx="5405907" cy="4289030"/>
          </a:xfrm>
        </p:spPr>
        <p:txBody>
          <a:bodyPr>
            <a:normAutofit/>
          </a:bodyPr>
          <a:lstStyle/>
          <a:p>
            <a:pPr lvl="0"/>
            <a:r>
              <a:rPr lang="en-US" cap="none" dirty="0" smtClean="0">
                <a:latin typeface="Comic Sans MS" panose="030F0702030302020204" pitchFamily="66" charset="0"/>
              </a:rPr>
              <a:t>Considered “</a:t>
            </a:r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true bacteria</a:t>
            </a:r>
            <a:r>
              <a:rPr lang="en-US" cap="none" dirty="0" smtClean="0">
                <a:latin typeface="Comic Sans MS" panose="030F0702030302020204" pitchFamily="66" charset="0"/>
              </a:rPr>
              <a:t>”</a:t>
            </a:r>
          </a:p>
          <a:p>
            <a:pPr lvl="0"/>
            <a:r>
              <a:rPr lang="en-US" cap="none" dirty="0" smtClean="0">
                <a:latin typeface="Comic Sans MS" panose="030F0702030302020204" pitchFamily="66" charset="0"/>
              </a:rPr>
              <a:t>Peptidoglycan present</a:t>
            </a:r>
          </a:p>
          <a:p>
            <a:r>
              <a:rPr lang="en-US" cap="none" dirty="0" smtClean="0">
                <a:latin typeface="Comic Sans MS" panose="030F0702030302020204" pitchFamily="66" charset="0"/>
              </a:rPr>
              <a:t>Live almost </a:t>
            </a:r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everywhere</a:t>
            </a:r>
            <a:endParaRPr lang="en-US" b="1" u="sng" cap="none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577" y="6286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52540" y="1814591"/>
            <a:ext cx="3544463" cy="605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atin typeface="Comic Sans MS" panose="030F0702030302020204" pitchFamily="66" charset="0"/>
              </a:rPr>
              <a:t>ARCHAEBACTERIA</a:t>
            </a:r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90042" y="1769212"/>
            <a:ext cx="3544463" cy="695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atin typeface="Comic Sans MS" panose="030F0702030302020204" pitchFamily="66" charset="0"/>
              </a:rPr>
              <a:t>EUBACTERIA</a:t>
            </a:r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8836" y="4764505"/>
            <a:ext cx="3781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Comic Sans MS" panose="030F0702030302020204" pitchFamily="66" charset="0"/>
                <a:hlinkClick r:id="rId2"/>
              </a:rPr>
              <a:t>Where Bacteria Live</a:t>
            </a:r>
            <a:r>
              <a:rPr lang="en-U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Clip</a:t>
            </a:r>
            <a:endParaRPr lang="en-U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7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3362"/>
            <a:ext cx="10877173" cy="734839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ARCHAEBACTERIA VS. EUBACTERIA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577" y="6286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242" y="939534"/>
            <a:ext cx="3544463" cy="605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 dirty="0" smtClean="0">
                <a:latin typeface="Comic Sans MS" panose="030F0702030302020204" pitchFamily="66" charset="0"/>
              </a:rPr>
              <a:t>ARCHAEBACTERIA</a:t>
            </a:r>
            <a:endParaRPr lang="en-US" sz="2400" b="1" u="sng" dirty="0"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90042" y="894155"/>
            <a:ext cx="3544463" cy="695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 dirty="0" smtClean="0">
                <a:latin typeface="Comic Sans MS" panose="030F0702030302020204" pitchFamily="66" charset="0"/>
              </a:rPr>
              <a:t>EUBACTERIA</a:t>
            </a:r>
            <a:endParaRPr lang="en-US" sz="2400" b="1" u="sng" dirty="0">
              <a:latin typeface="Comic Sans MS" panose="030F0702030302020204" pitchFamily="66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93" y="3926638"/>
            <a:ext cx="3745832" cy="280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42308" y="3626303"/>
            <a:ext cx="432735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ts val="1500"/>
              </a:spcBef>
              <a:buClrTx/>
              <a:buFontTx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Hot Spring Pool in Yellowstone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36" y="1769212"/>
            <a:ext cx="2230547" cy="178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227647" y="1452365"/>
            <a:ext cx="295976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Deep Ocean </a:t>
            </a:r>
            <a:r>
              <a:rPr lang="en-US" altLang="en-US" sz="2000" b="1" dirty="0" smtClean="0">
                <a:latin typeface="Comic Sans MS" panose="030F0702030302020204" pitchFamily="66" charset="0"/>
              </a:rPr>
              <a:t>Vent</a:t>
            </a:r>
            <a:endParaRPr lang="en-US" alt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339" y="1806780"/>
            <a:ext cx="28194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224" y="4410909"/>
            <a:ext cx="187801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685" y="1696115"/>
            <a:ext cx="19050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0139427" y="1388940"/>
            <a:ext cx="2012744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ts val="150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Compost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705600" y="1489267"/>
            <a:ext cx="128336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ts val="150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Food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8277725" y="4105446"/>
            <a:ext cx="1557959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ts val="150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Cavities</a:t>
            </a:r>
          </a:p>
        </p:txBody>
      </p:sp>
    </p:spTree>
    <p:extLst>
      <p:ext uri="{BB962C8B-B14F-4D97-AF65-F5344CB8AC3E}">
        <p14:creationId xmlns:p14="http://schemas.microsoft.com/office/powerpoint/2010/main" val="374528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Interesting articles and links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Sewage Plants May be Creating “Super” </a:t>
            </a:r>
            <a:r>
              <a:rPr lang="en-US" dirty="0" smtClean="0">
                <a:hlinkClick r:id="rId2"/>
              </a:rPr>
              <a:t>Bacteria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Dr. </a:t>
            </a:r>
            <a:r>
              <a:rPr lang="en-US" dirty="0" err="1" smtClean="0">
                <a:hlinkClick r:id="rId3"/>
              </a:rPr>
              <a:t>Semmelweis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www.typesofbacteria.co.uk/how-when-were-bacteria-discovered.html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https://blogs.scientificamerican.com/disease-prone/peptidoglycan-the-bacterial-wonder-wall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7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CHARACTERISTIC OF BACTERIA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2014166"/>
            <a:ext cx="10363826" cy="4123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SMALL</a:t>
            </a:r>
            <a:r>
              <a:rPr lang="en-US" cap="none" dirty="0" smtClean="0">
                <a:latin typeface="Comic Sans MS" panose="030F0702030302020204" pitchFamily="66" charset="0"/>
              </a:rPr>
              <a:t> – I mean, seriously tiny!</a:t>
            </a:r>
          </a:p>
          <a:p>
            <a:r>
              <a:rPr lang="en-US" cap="none" dirty="0" smtClean="0">
                <a:latin typeface="Comic Sans MS" panose="030F0702030302020204" pitchFamily="66" charset="0"/>
              </a:rPr>
              <a:t>Most bacteria are only </a:t>
            </a:r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– 2 microns</a:t>
            </a:r>
            <a:r>
              <a:rPr lang="en-US" b="1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cap="none" dirty="0" smtClean="0">
                <a:latin typeface="Comic Sans MS" panose="030F0702030302020204" pitchFamily="66" charset="0"/>
              </a:rPr>
              <a:t>(also known as micrometers, </a:t>
            </a:r>
            <a:r>
              <a:rPr lang="en-US" cap="none" dirty="0" err="1" smtClean="0">
                <a:latin typeface="Comic Sans MS" panose="030F0702030302020204" pitchFamily="66" charset="0"/>
              </a:rPr>
              <a:t>μm</a:t>
            </a:r>
            <a:r>
              <a:rPr lang="en-US" cap="none" dirty="0" smtClean="0">
                <a:latin typeface="Comic Sans MS" panose="030F0702030302020204" pitchFamily="66" charset="0"/>
              </a:rPr>
              <a:t>) in diameter. The smallest bacteria is between 0.2 - 0.3 microns in diameter, whereas the largest bacteria has measured up to 600 </a:t>
            </a:r>
            <a:r>
              <a:rPr lang="en-US" cap="none" dirty="0" err="1" smtClean="0">
                <a:latin typeface="Comic Sans MS" panose="030F0702030302020204" pitchFamily="66" charset="0"/>
              </a:rPr>
              <a:t>μm</a:t>
            </a:r>
            <a:r>
              <a:rPr lang="en-US" cap="none" dirty="0" smtClean="0">
                <a:latin typeface="Comic Sans MS" panose="030F0702030302020204" pitchFamily="66" charset="0"/>
              </a:rPr>
              <a:t> (visible to the naked eye!) This is about a million times larger than E. Coli.</a:t>
            </a:r>
          </a:p>
          <a:p>
            <a:r>
              <a:rPr lang="en-US" cap="none" dirty="0" smtClean="0">
                <a:latin typeface="Comic Sans MS" panose="030F0702030302020204" pitchFamily="66" charset="0"/>
              </a:rPr>
              <a:t>A strand of hair is about 100 microns wide and a red blood cell is about 8 microns in diameter.</a:t>
            </a:r>
          </a:p>
          <a:p>
            <a:r>
              <a:rPr lang="en-US" cap="none" dirty="0" smtClean="0">
                <a:latin typeface="Comic Sans MS" panose="030F0702030302020204" pitchFamily="66" charset="0"/>
              </a:rPr>
              <a:t>It takes about 25,000 microns to measure to 1 inch.</a:t>
            </a:r>
          </a:p>
          <a:p>
            <a:pPr marL="0" indent="0">
              <a:buNone/>
            </a:pPr>
            <a:r>
              <a:rPr lang="en-US" cap="none" dirty="0" smtClean="0">
                <a:latin typeface="Comic Sans MS" panose="030F0702030302020204" pitchFamily="66" charset="0"/>
                <a:hlinkClick r:id="rId2"/>
              </a:rPr>
              <a:t>SIZE COMPARISON CHART</a:t>
            </a:r>
            <a:endParaRPr lang="en-US" cap="none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cap="non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16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CHARACTERISTIC OF BACTERIA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123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UNICELLULAR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cap="none" dirty="0" smtClean="0">
                <a:latin typeface="Comic Sans MS" panose="030F0702030302020204" pitchFamily="66" charset="0"/>
              </a:rPr>
              <a:t>Although some bacteria may live in colonies, all bacteria are </a:t>
            </a:r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single-celled</a:t>
            </a:r>
            <a:r>
              <a:rPr lang="en-US" cap="none" dirty="0" smtClean="0">
                <a:latin typeface="Comic Sans MS" panose="030F0702030302020204" pitchFamily="66" charset="0"/>
              </a:rPr>
              <a:t> organisms.</a:t>
            </a:r>
          </a:p>
          <a:p>
            <a:pPr marL="0" indent="0">
              <a:buNone/>
            </a:pPr>
            <a:endParaRPr lang="en-US" cap="none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unicellular bacteria p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0440"/>
            <a:ext cx="4398464" cy="31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acteria under electron microsc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225" y="3955006"/>
            <a:ext cx="3296285" cy="155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54800" y="5511586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MRSA</a:t>
            </a:r>
            <a:endParaRPr lang="en-US" b="1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32" name="Picture 8" descr="https://dsx.weather.com/util/image/w/0c191f99-5c66-4038-8a0f-dba923077d85.jpg?v=ap&amp;w=980&amp;h=551&amp;api=7db9fe61-7414-47b5-9871-e17d87b8b6a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936" y="3793783"/>
            <a:ext cx="3342006" cy="187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76174" y="5672809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Coxiella</a:t>
            </a:r>
            <a:r>
              <a:rPr lang="en-US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burnetii</a:t>
            </a:r>
            <a:endParaRPr lang="en-US" b="1" i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76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CHARACTERISTIC OF BACTERIA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123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PROKARYOTIC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cap="none" dirty="0" smtClean="0">
                <a:latin typeface="Comic Sans MS" panose="030F0702030302020204" pitchFamily="66" charset="0"/>
              </a:rPr>
              <a:t>Bacteria have genetic material, </a:t>
            </a:r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DNA</a:t>
            </a:r>
            <a:r>
              <a:rPr lang="en-US" cap="none" dirty="0" smtClean="0">
                <a:latin typeface="Comic Sans MS" panose="030F0702030302020204" pitchFamily="66" charset="0"/>
              </a:rPr>
              <a:t>, but they </a:t>
            </a:r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lack a nucleus </a:t>
            </a:r>
            <a:r>
              <a:rPr lang="en-US" cap="none" dirty="0" smtClean="0">
                <a:latin typeface="Comic Sans MS" panose="030F0702030302020204" pitchFamily="66" charset="0"/>
              </a:rPr>
              <a:t>or membrane-bound organelles.</a:t>
            </a:r>
          </a:p>
          <a:p>
            <a:pPr marL="0" indent="0">
              <a:buNone/>
            </a:pPr>
            <a:endParaRPr lang="en-US" cap="none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Image result for structure of bacter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2" t="11785" r="53860" b="48200"/>
          <a:stretch/>
        </p:blipFill>
        <p:spPr bwMode="auto">
          <a:xfrm>
            <a:off x="5630554" y="3836787"/>
            <a:ext cx="3208333" cy="224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structure of bacter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2" t="53644" r="49100"/>
          <a:stretch/>
        </p:blipFill>
        <p:spPr bwMode="auto">
          <a:xfrm>
            <a:off x="1576245" y="3836787"/>
            <a:ext cx="3178636" cy="224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94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40985"/>
            <a:ext cx="10364451" cy="1596177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CHARACTERISTICs </a:t>
            </a:r>
            <a:r>
              <a:rPr lang="en-US" dirty="0" smtClean="0">
                <a:latin typeface="Comic Sans MS" panose="030F0702030302020204" pitchFamily="66" charset="0"/>
              </a:rPr>
              <a:t>OF BACTERIA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596160"/>
            <a:ext cx="10651454" cy="4123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LIVE EVERYWHERE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cap="none" dirty="0" smtClean="0">
                <a:latin typeface="Comic Sans MS" panose="030F0702030302020204" pitchFamily="66" charset="0"/>
              </a:rPr>
              <a:t>From deep ocean vents to an animal’s large intestine, bacteria are able to </a:t>
            </a:r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live</a:t>
            </a:r>
            <a:r>
              <a:rPr lang="en-US" cap="none" dirty="0" smtClean="0">
                <a:latin typeface="Comic Sans MS" panose="030F0702030302020204" pitchFamily="66" charset="0"/>
              </a:rPr>
              <a:t> and thrive in a variety of </a:t>
            </a:r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different environments</a:t>
            </a:r>
            <a:r>
              <a:rPr lang="en-US" cap="none" dirty="0" smtClean="0">
                <a:latin typeface="Comic Sans MS" panose="030F0702030302020204" pitchFamily="66" charset="0"/>
              </a:rPr>
              <a:t>.  There can be as many as 3 million bacteria found in only 1 gram of soil!</a:t>
            </a:r>
          </a:p>
          <a:p>
            <a:pPr marL="0" indent="0">
              <a:buNone/>
            </a:pPr>
            <a:endParaRPr lang="en-US" cap="none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9454" y="572002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Specialized 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bacteria utilize the high density of sulfur or methane compounds to create food/energy, again forming the bottom of a complex food web</a:t>
            </a:r>
          </a:p>
        </p:txBody>
      </p:sp>
      <p:pic>
        <p:nvPicPr>
          <p:cNvPr id="3074" name="Picture 2" descr="http://oceana.org/sites/default/files/styles/lightbox/public/_22.jpg?itok=vnVqP2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275" y="3382648"/>
            <a:ext cx="3841105" cy="231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nrcs.usda.gov/Internet/FSE_MEDIA/nrcs142p2_0502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315" y="3359788"/>
            <a:ext cx="3542964" cy="233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20315" y="5720020"/>
            <a:ext cx="4533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Nodules formed where Rhizobium bacteria infected soybean roots.</a:t>
            </a:r>
          </a:p>
        </p:txBody>
      </p:sp>
    </p:spTree>
    <p:extLst>
      <p:ext uri="{BB962C8B-B14F-4D97-AF65-F5344CB8AC3E}">
        <p14:creationId xmlns:p14="http://schemas.microsoft.com/office/powerpoint/2010/main" val="238315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CHARACTERISTIC OF BACTERIA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292672"/>
            <a:ext cx="10651454" cy="4123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HAVE A CELL WALL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i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All</a:t>
            </a:r>
            <a:r>
              <a:rPr lang="en-US" i="1" cap="none" dirty="0" smtClean="0">
                <a:latin typeface="Comic Sans MS" panose="030F0702030302020204" pitchFamily="66" charset="0"/>
              </a:rPr>
              <a:t> bacteria have a cell wall</a:t>
            </a:r>
            <a:r>
              <a:rPr lang="en-US" cap="none" dirty="0" smtClean="0">
                <a:latin typeface="Comic Sans MS" panose="030F0702030302020204" pitchFamily="66" charset="0"/>
              </a:rPr>
              <a:t>.  The cell wall of </a:t>
            </a:r>
            <a:r>
              <a:rPr lang="en-US" cap="none" dirty="0" smtClean="0">
                <a:latin typeface="Comic Sans MS" panose="030F0702030302020204" pitchFamily="66" charset="0"/>
              </a:rPr>
              <a:t>Eubacteria </a:t>
            </a:r>
            <a:r>
              <a:rPr lang="en-US" cap="none" dirty="0" smtClean="0">
                <a:latin typeface="Comic Sans MS" panose="030F0702030302020204" pitchFamily="66" charset="0"/>
              </a:rPr>
              <a:t>contains the polymer </a:t>
            </a:r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peptidoglycan</a:t>
            </a:r>
            <a:r>
              <a:rPr lang="en-US" cap="none" dirty="0" smtClean="0">
                <a:latin typeface="Comic Sans MS" panose="030F0702030302020204" pitchFamily="66" charset="0"/>
              </a:rPr>
              <a:t>, while the cell wall of </a:t>
            </a:r>
            <a:r>
              <a:rPr lang="en-US" cap="none" dirty="0" err="1">
                <a:latin typeface="Comic Sans MS" panose="030F0702030302020204" pitchFamily="66" charset="0"/>
              </a:rPr>
              <a:t>A</a:t>
            </a:r>
            <a:r>
              <a:rPr lang="en-US" cap="none" dirty="0" err="1" smtClean="0">
                <a:latin typeface="Comic Sans MS" panose="030F0702030302020204" pitchFamily="66" charset="0"/>
              </a:rPr>
              <a:t>rchaebacteria</a:t>
            </a:r>
            <a:r>
              <a:rPr lang="en-US" cap="none" dirty="0" smtClean="0">
                <a:latin typeface="Comic Sans MS" panose="030F0702030302020204" pitchFamily="66" charset="0"/>
              </a:rPr>
              <a:t> does not.  </a:t>
            </a:r>
          </a:p>
          <a:p>
            <a:pPr marL="0" indent="0">
              <a:buNone/>
            </a:pPr>
            <a:endParaRPr lang="en-US" cap="none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Image result for Bacterial Cell W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6" y="2610284"/>
            <a:ext cx="6492866" cy="365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44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24894"/>
            <a:ext cx="10364451" cy="1596177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CHARACTERISTICS </a:t>
            </a:r>
            <a:r>
              <a:rPr lang="en-US" dirty="0" smtClean="0">
                <a:latin typeface="Comic Sans MS" panose="030F0702030302020204" pitchFamily="66" charset="0"/>
              </a:rPr>
              <a:t>OF BACTERIA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619372"/>
            <a:ext cx="10651454" cy="4123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latin typeface="Comic Sans MS" panose="030F0702030302020204" pitchFamily="66" charset="0"/>
              </a:rPr>
              <a:t>MOTILITY</a:t>
            </a: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cap="none" dirty="0" smtClean="0">
                <a:latin typeface="Comic Sans MS" panose="030F0702030302020204" pitchFamily="66" charset="0"/>
              </a:rPr>
              <a:t>Bacteria may have </a:t>
            </a:r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flagella</a:t>
            </a:r>
            <a:r>
              <a:rPr lang="en-US" cap="none" dirty="0" smtClean="0">
                <a:latin typeface="Comic Sans MS" panose="030F0702030302020204" pitchFamily="66" charset="0"/>
              </a:rPr>
              <a:t> (a whip-like tail) or </a:t>
            </a:r>
            <a:r>
              <a:rPr lang="en-US" b="1" u="sng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pili</a:t>
            </a:r>
            <a:r>
              <a:rPr lang="en-US" cap="none" dirty="0" smtClean="0">
                <a:latin typeface="Comic Sans MS" panose="030F0702030302020204" pitchFamily="66" charset="0"/>
              </a:rPr>
              <a:t> (hair-like appendages on the surface of the bacterium) for movement.</a:t>
            </a:r>
          </a:p>
          <a:p>
            <a:pPr marL="0" indent="0">
              <a:buNone/>
            </a:pPr>
            <a:endParaRPr lang="en-US" cap="none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Image result for Bacterial Cell W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411" y="2949782"/>
            <a:ext cx="3231629" cy="370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66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CHARACTERISTIC OF BACTERIA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2214694"/>
            <a:ext cx="10818880" cy="4123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latin typeface="Comic Sans MS" panose="030F0702030302020204" pitchFamily="66" charset="0"/>
              </a:rPr>
              <a:t>SHAPE</a:t>
            </a: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cap="none" dirty="0" smtClean="0">
                <a:latin typeface="Comic Sans MS" panose="030F0702030302020204" pitchFamily="66" charset="0"/>
              </a:rPr>
              <a:t>Bacteria can be a variety of different shapes, but the 3 most common are:</a:t>
            </a:r>
          </a:p>
          <a:p>
            <a:pPr marL="0" indent="0">
              <a:buNone/>
            </a:pPr>
            <a:r>
              <a:rPr lang="en-US" sz="1800" b="1" u="sng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Bacilli</a:t>
            </a:r>
            <a:r>
              <a:rPr lang="en-US" sz="1800" dirty="0">
                <a:latin typeface="Comic Sans MS" panose="030F0702030302020204" pitchFamily="66" charset="0"/>
              </a:rPr>
              <a:t>: Rod – Shaped    </a:t>
            </a:r>
            <a:r>
              <a:rPr lang="en-US" sz="1800" dirty="0" smtClean="0">
                <a:latin typeface="Comic Sans MS" panose="030F0702030302020204" pitchFamily="66" charset="0"/>
              </a:rPr>
              <a:t>       </a:t>
            </a:r>
            <a:r>
              <a:rPr lang="en-US" sz="1800" b="1" u="sng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Cocci</a:t>
            </a:r>
            <a:r>
              <a:rPr lang="en-US" sz="1800" dirty="0">
                <a:latin typeface="Comic Sans MS" panose="030F0702030302020204" pitchFamily="66" charset="0"/>
              </a:rPr>
              <a:t>: Round - Shaped            </a:t>
            </a:r>
            <a:r>
              <a:rPr lang="en-US" sz="1800" dirty="0" smtClean="0">
                <a:latin typeface="Comic Sans MS" panose="030F0702030302020204" pitchFamily="66" charset="0"/>
              </a:rPr>
              <a:t> </a:t>
            </a:r>
            <a:r>
              <a:rPr lang="en-US" sz="1800" b="1" u="sng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Spirilla</a:t>
            </a:r>
            <a:r>
              <a:rPr lang="en-US" sz="1800" dirty="0">
                <a:latin typeface="Comic Sans MS" panose="030F0702030302020204" pitchFamily="66" charset="0"/>
              </a:rPr>
              <a:t>: Spiral – Shaped </a:t>
            </a:r>
          </a:p>
          <a:p>
            <a:pPr marL="0" indent="0">
              <a:buNone/>
            </a:pPr>
            <a:endParaRPr lang="en-US" cap="none" dirty="0">
              <a:latin typeface="Comic Sans MS" panose="030F0702030302020204" pitchFamily="66" charset="0"/>
            </a:endParaRPr>
          </a:p>
        </p:txBody>
      </p:sp>
      <p:pic>
        <p:nvPicPr>
          <p:cNvPr id="3078" name="Picture 3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6" r="73381" b="19925"/>
          <a:stretch>
            <a:fillRect/>
          </a:stretch>
        </p:blipFill>
        <p:spPr bwMode="auto">
          <a:xfrm>
            <a:off x="679191" y="4012351"/>
            <a:ext cx="1670967" cy="247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0" t="21729" r="32135" b="16542"/>
          <a:stretch>
            <a:fillRect/>
          </a:stretch>
        </p:blipFill>
        <p:spPr bwMode="auto">
          <a:xfrm>
            <a:off x="4430203" y="3893202"/>
            <a:ext cx="1906073" cy="241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3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85" t="14662" b="17293"/>
          <a:stretch>
            <a:fillRect/>
          </a:stretch>
        </p:blipFill>
        <p:spPr bwMode="auto">
          <a:xfrm>
            <a:off x="8128148" y="3944645"/>
            <a:ext cx="1812635" cy="260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66" y="4301473"/>
            <a:ext cx="1695788" cy="1595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90" y="4276624"/>
            <a:ext cx="1731832" cy="159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783" y="4276624"/>
            <a:ext cx="1730529" cy="159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75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CHARACTERISTICS </a:t>
            </a:r>
            <a:r>
              <a:rPr lang="en-US" dirty="0" smtClean="0">
                <a:latin typeface="Comic Sans MS" panose="030F0702030302020204" pitchFamily="66" charset="0"/>
              </a:rPr>
              <a:t>OF BACTERIA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2214694"/>
            <a:ext cx="10818880" cy="4123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>
                <a:latin typeface="Comic Sans MS" panose="030F0702030302020204" pitchFamily="66" charset="0"/>
              </a:rPr>
              <a:t>PREFIXES </a:t>
            </a:r>
            <a:r>
              <a:rPr lang="en-US" b="1" u="sng" dirty="0">
                <a:latin typeface="Comic Sans MS" panose="030F0702030302020204" pitchFamily="66" charset="0"/>
              </a:rPr>
              <a:t>USED TO DESCRIBE AND IDENTIFY BACTERIA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DIPLO</a:t>
            </a:r>
            <a:r>
              <a:rPr lang="en-US" dirty="0" smtClean="0">
                <a:latin typeface="Comic Sans MS" panose="030F0702030302020204" pitchFamily="66" charset="0"/>
              </a:rPr>
              <a:t> = </a:t>
            </a:r>
            <a:r>
              <a:rPr lang="en-US" dirty="0">
                <a:latin typeface="Comic Sans MS" panose="030F0702030302020204" pitchFamily="66" charset="0"/>
              </a:rPr>
              <a:t>2			ex.) </a:t>
            </a:r>
            <a:r>
              <a:rPr lang="en-US" i="1" dirty="0">
                <a:latin typeface="Comic Sans MS" panose="030F0702030302020204" pitchFamily="66" charset="0"/>
              </a:rPr>
              <a:t>Diplococcus </a:t>
            </a:r>
            <a:r>
              <a:rPr lang="en-US" i="1" dirty="0" smtClean="0">
                <a:latin typeface="Comic Sans MS" panose="030F0702030302020204" pitchFamily="66" charset="0"/>
              </a:rPr>
              <a:t>meningitis</a:t>
            </a:r>
          </a:p>
          <a:p>
            <a:pPr marL="0" indent="0">
              <a:buNone/>
            </a:pPr>
            <a:endParaRPr lang="en-US" i="1" dirty="0" smtClean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STREPTO = 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chain</a:t>
            </a:r>
            <a:r>
              <a:rPr lang="en-US" dirty="0">
                <a:latin typeface="Comic Sans MS" panose="030F0702030302020204" pitchFamily="66" charset="0"/>
              </a:rPr>
              <a:t>	</a:t>
            </a:r>
            <a:r>
              <a:rPr lang="en-US" dirty="0" smtClean="0">
                <a:latin typeface="Comic Sans MS" panose="030F0702030302020204" pitchFamily="66" charset="0"/>
              </a:rPr>
              <a:t>	e</a:t>
            </a:r>
            <a:r>
              <a:rPr lang="fr-FR" dirty="0">
                <a:latin typeface="Comic Sans MS" panose="030F0702030302020204" pitchFamily="66" charset="0"/>
              </a:rPr>
              <a:t>x.) </a:t>
            </a:r>
            <a:r>
              <a:rPr lang="fr-FR" i="1" dirty="0">
                <a:latin typeface="Comic Sans MS" panose="030F0702030302020204" pitchFamily="66" charset="0"/>
              </a:rPr>
              <a:t>Streptococcus </a:t>
            </a:r>
            <a:r>
              <a:rPr lang="fr-FR" i="1" dirty="0" err="1" smtClean="0">
                <a:latin typeface="Comic Sans MS" panose="030F0702030302020204" pitchFamily="66" charset="0"/>
              </a:rPr>
              <a:t>pneumonia</a:t>
            </a:r>
            <a:endParaRPr lang="fr-FR" i="1" dirty="0" smtClean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fr-FR" b="1" u="sng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STAPHYLO</a:t>
            </a:r>
            <a:r>
              <a:rPr lang="fr-FR" dirty="0">
                <a:latin typeface="Comic Sans MS" panose="030F0702030302020204" pitchFamily="66" charset="0"/>
              </a:rPr>
              <a:t> = </a:t>
            </a:r>
            <a:r>
              <a:rPr lang="fr-FR" dirty="0" err="1">
                <a:latin typeface="Comic Sans MS" panose="030F0702030302020204" pitchFamily="66" charset="0"/>
              </a:rPr>
              <a:t>clumps</a:t>
            </a:r>
            <a:r>
              <a:rPr lang="fr-FR" dirty="0">
                <a:latin typeface="Comic Sans MS" panose="030F0702030302020204" pitchFamily="66" charset="0"/>
              </a:rPr>
              <a:t>    	ex.) </a:t>
            </a:r>
            <a:r>
              <a:rPr lang="en-US" i="1" dirty="0">
                <a:latin typeface="Comic Sans MS" panose="030F0702030302020204" pitchFamily="66" charset="0"/>
              </a:rPr>
              <a:t>Staphylococcus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i="1" dirty="0">
                <a:latin typeface="Comic Sans MS" panose="030F0702030302020204" pitchFamily="66" charset="0"/>
              </a:rPr>
              <a:t>aureus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cap="none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 descr="Image result for bacil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" t="44194" r="50998" b="37132"/>
          <a:stretch>
            <a:fillRect/>
          </a:stretch>
        </p:blipFill>
        <p:spPr bwMode="auto">
          <a:xfrm>
            <a:off x="7109830" y="3110903"/>
            <a:ext cx="2111444" cy="60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" descr="Image result for coc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3" t="19287" r="40933" b="63177"/>
          <a:stretch>
            <a:fillRect/>
          </a:stretch>
        </p:blipFill>
        <p:spPr bwMode="auto">
          <a:xfrm>
            <a:off x="4941820" y="3154553"/>
            <a:ext cx="965148" cy="57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" descr="Image result for coc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63" r="58466" b="11217"/>
          <a:stretch>
            <a:fillRect/>
          </a:stretch>
        </p:blipFill>
        <p:spPr bwMode="auto">
          <a:xfrm>
            <a:off x="4732005" y="4194771"/>
            <a:ext cx="1384777" cy="95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 descr="Image result for bacil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68765" r="7526" b="8698"/>
          <a:stretch>
            <a:fillRect/>
          </a:stretch>
        </p:blipFill>
        <p:spPr bwMode="auto">
          <a:xfrm>
            <a:off x="6976346" y="4364369"/>
            <a:ext cx="3514904" cy="61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" descr="Image result for coc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09" t="16702" b="39711"/>
          <a:stretch>
            <a:fillRect/>
          </a:stretch>
        </p:blipFill>
        <p:spPr bwMode="auto">
          <a:xfrm>
            <a:off x="5438774" y="5641882"/>
            <a:ext cx="1356015" cy="113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28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651</TotalTime>
  <Words>896</Words>
  <Application>Microsoft Office PowerPoint</Application>
  <PresentationFormat>Widescreen</PresentationFormat>
  <Paragraphs>135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 Unicode MS</vt:lpstr>
      <vt:lpstr>Arial</vt:lpstr>
      <vt:lpstr>Comic Sans MS</vt:lpstr>
      <vt:lpstr>Tw Cen MT</vt:lpstr>
      <vt:lpstr>Droplet</vt:lpstr>
      <vt:lpstr>MICROORGANISMS BACTERIA</vt:lpstr>
      <vt:lpstr>CHARACTERISTIC OF BACTERIA</vt:lpstr>
      <vt:lpstr>CHARACTERISTIC OF BACTERIA</vt:lpstr>
      <vt:lpstr>CHARACTERISTIC OF BACTERIA</vt:lpstr>
      <vt:lpstr>CHARACTERISTICs OF BACTERIA</vt:lpstr>
      <vt:lpstr>CHARACTERISTIC OF BACTERIA</vt:lpstr>
      <vt:lpstr>CHARACTERISTICS OF BACTERIA</vt:lpstr>
      <vt:lpstr>CHARACTERISTIC OF BACTERIA</vt:lpstr>
      <vt:lpstr>CHARACTERISTICS OF BACTERIA</vt:lpstr>
      <vt:lpstr>CHARACTERISTICS OF BACTERIA</vt:lpstr>
      <vt:lpstr>CHARACTERISTICS OF BACTERIA</vt:lpstr>
      <vt:lpstr>CHARACTERISTICS OF BACTERIA</vt:lpstr>
      <vt:lpstr>CHARACTERISTIC OF BACTERIA</vt:lpstr>
      <vt:lpstr>CHARACTERISTICS OF BACTERIA</vt:lpstr>
      <vt:lpstr>IMPORTANCE OF BACTERIA  VS.  DANGERS OF BACTERIA</vt:lpstr>
      <vt:lpstr>IMPORTANCE VS. DANGERS</vt:lpstr>
      <vt:lpstr>ARCHAEBACTERIA VS.  EUBACTERIA</vt:lpstr>
      <vt:lpstr>ARCHAEBACTERIA VS. EUBACTERIA</vt:lpstr>
      <vt:lpstr>Interesting articles and links</vt:lpstr>
    </vt:vector>
  </TitlesOfParts>
  <Company>Conroe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MICROORGANISMS BACTERIA</dc:title>
  <dc:creator>Younger, Shannon</dc:creator>
  <cp:lastModifiedBy>Windows User</cp:lastModifiedBy>
  <cp:revision>35</cp:revision>
  <dcterms:created xsi:type="dcterms:W3CDTF">2017-02-24T11:46:29Z</dcterms:created>
  <dcterms:modified xsi:type="dcterms:W3CDTF">2017-02-28T18:55:23Z</dcterms:modified>
</cp:coreProperties>
</file>