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D6E8B-23C2-4B7A-89F0-2338D2DA0AB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B4DB8-0A26-4B26-8B29-C237331C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45E972-E1D3-42F6-9FE5-2DE8343A293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The peripheral nervous system transmits impulses from sense organs to the central nervous system and back to muscles or glands.</a:t>
            </a:r>
            <a:r>
              <a:rPr lang="en-US" altLang="en-US" smtClean="0"/>
              <a:t> When you step on a tack, sensory receptors stimulate a sensory neuron, which relays the signal to an interneuron within the spinal cord. The signal is then sent to a motor neuron, which in turn stimulates a muscle in your leg to lift your leg.</a:t>
            </a:r>
          </a:p>
        </p:txBody>
      </p:sp>
    </p:spTree>
    <p:extLst>
      <p:ext uri="{BB962C8B-B14F-4D97-AF65-F5344CB8AC3E}">
        <p14:creationId xmlns:p14="http://schemas.microsoft.com/office/powerpoint/2010/main" val="184709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276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815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955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847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263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03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875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98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380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134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13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61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4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5A47-74D1-479B-B759-6A0CDEA6A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2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2263-1577-40AE-95DE-0640A6D2F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937E-3E9E-443F-82F3-0E928F5C171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5B87-779D-42F4-99DB-9F887C38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8zEmPuWd-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youtube.com/watch?v=Y5nj3ZfeYD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vEqmNX8uKlA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diseasesinjuriesandconditions/cerebralpalsy/" TargetMode="External"/><Relationship Id="rId2" Type="http://schemas.openxmlformats.org/officeDocument/2006/relationships/hyperlink" Target="http://www.youtube.com/watch?v=rQ8Wx8Iql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4YkqRUErPY" TargetMode="External"/><Relationship Id="rId5" Type="http://schemas.openxmlformats.org/officeDocument/2006/relationships/hyperlink" Target="http://www.youtube.com/watch?v=NjgBnx1jVIU" TargetMode="External"/><Relationship Id="rId4" Type="http://schemas.openxmlformats.org/officeDocument/2006/relationships/hyperlink" Target="http://www.youtube.com/watch?v=E4DnEgZkqw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brainpop.com/health/bodysystems/immunesyste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bodysystems/nervoussyste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7D6Y9857uk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bodysystems/neuro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bodysystems/brai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youtube.com/watch?v=1BFomkzktt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mcHH4wPpM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403976"/>
            <a:ext cx="12192000" cy="454024"/>
          </a:xfrm>
          <a:ln w="5080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solidFill>
                  <a:srgbClr val="3366FF"/>
                </a:solidFill>
              </a:rPr>
              <a:t>Exam</a:t>
            </a:r>
            <a:r>
              <a:rPr lang="en-US" sz="2200" b="1" dirty="0">
                <a:solidFill>
                  <a:srgbClr val="3366FF"/>
                </a:solidFill>
              </a:rPr>
              <a:t>: </a:t>
            </a:r>
            <a:r>
              <a:rPr lang="en-US" sz="2200" dirty="0"/>
              <a:t>Binder Test </a:t>
            </a:r>
            <a:r>
              <a:rPr lang="en-US" sz="2200" dirty="0">
                <a:solidFill>
                  <a:srgbClr val="0000FF"/>
                </a:solidFill>
              </a:rPr>
              <a:t>5/24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0000"/>
                </a:solidFill>
              </a:rPr>
              <a:t>5/25</a:t>
            </a:r>
            <a:endParaRPr lang="en-US" sz="2200" dirty="0">
              <a:solidFill>
                <a:srgbClr val="FF0000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195" name="Rectangle 46"/>
          <p:cNvSpPr>
            <a:spLocks noChangeArrowheads="1"/>
          </p:cNvSpPr>
          <p:nvPr/>
        </p:nvSpPr>
        <p:spPr bwMode="auto">
          <a:xfrm>
            <a:off x="3276600" y="0"/>
            <a:ext cx="6172200" cy="990600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009900"/>
                </a:solidFill>
              </a:rPr>
              <a:t>WARM UP</a:t>
            </a:r>
            <a:r>
              <a:rPr lang="en-US" altLang="en-US" sz="4400" u="sng" dirty="0">
                <a:solidFill>
                  <a:srgbClr val="009900"/>
                </a:solidFill>
              </a:rPr>
              <a:t/>
            </a:r>
            <a:br>
              <a:rPr lang="en-US" altLang="en-US" sz="4400" u="sng" dirty="0">
                <a:solidFill>
                  <a:srgbClr val="009900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Tues. (</a:t>
            </a:r>
            <a:r>
              <a:rPr lang="en-US" altLang="en-US" sz="2800" dirty="0" smtClean="0">
                <a:solidFill>
                  <a:srgbClr val="0000FF"/>
                </a:solidFill>
              </a:rPr>
              <a:t>5/12)</a:t>
            </a:r>
            <a:r>
              <a:rPr lang="en-US" altLang="en-US" sz="2800" dirty="0" smtClean="0"/>
              <a:t>/</a:t>
            </a:r>
            <a:r>
              <a:rPr lang="en-US" altLang="en-US" sz="2800" dirty="0">
                <a:solidFill>
                  <a:srgbClr val="FF0000"/>
                </a:solidFill>
              </a:rPr>
              <a:t>Wed. (</a:t>
            </a:r>
            <a:r>
              <a:rPr lang="en-US" altLang="en-US" sz="2800" dirty="0" smtClean="0">
                <a:solidFill>
                  <a:srgbClr val="FF0000"/>
                </a:solidFill>
              </a:rPr>
              <a:t>5/15)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66200" y="6372225"/>
            <a:ext cx="274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Answer: G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90601"/>
            <a:ext cx="12191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In recent years humans have interfered with the natural balance within deer populations in various ecosystems. The interference includes eliminating predators of the deer. </a:t>
            </a:r>
            <a:r>
              <a:rPr lang="en-US" sz="3200" u="sng" dirty="0">
                <a:solidFill>
                  <a:srgbClr val="000000"/>
                </a:solidFill>
              </a:rPr>
              <a:t>Which of the following statements correctly describes the long-term outcome of this interference?</a:t>
            </a: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F. </a:t>
            </a:r>
            <a:r>
              <a:rPr lang="en-US" sz="3200" dirty="0">
                <a:solidFill>
                  <a:srgbClr val="000000"/>
                </a:solidFill>
              </a:rPr>
              <a:t>The deer that are the fastest and most agile will survive and reproduce.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G. </a:t>
            </a:r>
            <a:r>
              <a:rPr lang="en-US" sz="3200" dirty="0">
                <a:solidFill>
                  <a:srgbClr val="000000"/>
                </a:solidFill>
              </a:rPr>
              <a:t>The deer population will be too large to be supported by producers.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H. </a:t>
            </a:r>
            <a:r>
              <a:rPr lang="en-US" sz="3200" dirty="0">
                <a:solidFill>
                  <a:srgbClr val="000000"/>
                </a:solidFill>
              </a:rPr>
              <a:t>Other browsing species will thrive and outcompete the deer.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J. </a:t>
            </a:r>
            <a:r>
              <a:rPr lang="en-US" sz="3200" dirty="0">
                <a:solidFill>
                  <a:srgbClr val="000000"/>
                </a:solidFill>
              </a:rPr>
              <a:t>The producers will evolve into species that are less palatable to the deer.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2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The Spinal Cord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600200"/>
            <a:ext cx="3962400" cy="48387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omic Sans MS" panose="030F0702030302020204" pitchFamily="66" charset="0"/>
              </a:rPr>
              <a:t>Allows</a:t>
            </a:r>
            <a:r>
              <a:rPr lang="en-US" alt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>
                <a:latin typeface="Comic Sans MS" panose="030F0702030302020204" pitchFamily="66" charset="0"/>
              </a:rPr>
              <a:t>us to use </a:t>
            </a:r>
            <a:r>
              <a:rPr lang="en-US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reflexes</a:t>
            </a:r>
            <a:r>
              <a:rPr lang="en-US" altLang="en-US" sz="3200" dirty="0">
                <a:latin typeface="Comic Sans MS" panose="030F0702030302020204" pitchFamily="66" charset="0"/>
              </a:rPr>
              <a:t>. </a:t>
            </a:r>
          </a:p>
          <a:p>
            <a:pPr eaLnBrk="1" hangingPunct="1"/>
            <a:r>
              <a:rPr lang="en-US" altLang="en-US" sz="3200" dirty="0">
                <a:latin typeface="Comic Sans MS" panose="030F0702030302020204" pitchFamily="66" charset="0"/>
              </a:rPr>
              <a:t>We can act upon a stimulus without involving the brain.</a:t>
            </a:r>
          </a:p>
          <a:p>
            <a:pPr eaLnBrk="1" hangingPunct="1"/>
            <a:r>
              <a:rPr lang="en-US" altLang="en-US" sz="3200" dirty="0">
                <a:latin typeface="Comic Sans MS" panose="030F0702030302020204" pitchFamily="66" charset="0"/>
              </a:rPr>
              <a:t>Much </a:t>
            </a:r>
            <a:r>
              <a:rPr lang="en-US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quicker</a:t>
            </a:r>
          </a:p>
          <a:p>
            <a:pPr eaLnBrk="1" hangingPunct="1"/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11269" name="Picture 7" descr="spinal_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705600" y="5116512"/>
            <a:ext cx="3657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  <a:hlinkClick r:id="rId3"/>
              </a:rPr>
              <a:t>http://www.youtube.com/watch?v=38zEmPuWd-o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  <a:hlinkClick r:id="rId4"/>
              </a:rPr>
              <a:t>http://www.youtube.com/watch?v=Y5nj3ZfeYDQ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5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5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695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8128001" y="2162175"/>
            <a:ext cx="581025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Text Box 24"/>
          <p:cNvSpPr txBox="1">
            <a:spLocks noChangeArrowheads="1"/>
          </p:cNvSpPr>
          <p:nvPr/>
        </p:nvSpPr>
        <p:spPr bwMode="auto">
          <a:xfrm>
            <a:off x="1752600" y="152400"/>
            <a:ext cx="86106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i="1">
                <a:latin typeface="Comic Sans MS" panose="030F0702030302020204" pitchFamily="66" charset="0"/>
              </a:rPr>
              <a:t>A SPINAL REFLEX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1229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96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You step on a nail! A sensory neuron starts sending a message about the pain. Before it gets to the brain,the spinal cord gets the message and immediately send a motor neuron to your foot to tell you to move your foot!</a:t>
            </a:r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2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Peripheral Nervous System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47800"/>
            <a:ext cx="4724400" cy="541020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altLang="en-US" b="1" dirty="0"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latin typeface="Comic Sans MS" panose="030F0702030302020204" pitchFamily="66" charset="0"/>
              </a:rPr>
              <a:t>Consists of all the nerves that are not part of the brain and the spinal cord.</a:t>
            </a:r>
          </a:p>
          <a:p>
            <a:pPr eaLnBrk="1" hangingPunct="1">
              <a:buClr>
                <a:schemeClr val="hlink"/>
              </a:buClr>
            </a:pPr>
            <a:endParaRPr lang="en-US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en-US" sz="3600" b="1" dirty="0">
                <a:latin typeface="Comic Sans MS" panose="030F0702030302020204" pitchFamily="66" charset="0"/>
              </a:rPr>
              <a:t>Contains all the 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sense organs</a:t>
            </a:r>
            <a:r>
              <a:rPr lang="en-US" altLang="en-US" sz="3600" b="1" dirty="0">
                <a:latin typeface="Comic Sans MS" panose="030F0702030302020204" pitchFamily="66" charset="0"/>
              </a:rPr>
              <a:t> of the body</a:t>
            </a:r>
          </a:p>
          <a:p>
            <a:pPr eaLnBrk="1" hangingPunct="1">
              <a:buClr>
                <a:schemeClr val="hlink"/>
              </a:buClr>
            </a:pPr>
            <a:endParaRPr lang="en-US" altLang="en-US" b="1" dirty="0">
              <a:latin typeface="Comic Sans MS" panose="030F0702030302020204" pitchFamily="66" charset="0"/>
            </a:endParaRP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1524000" y="6216651"/>
            <a:ext cx="883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***Synesthesia: </a:t>
            </a:r>
            <a:r>
              <a:rPr lang="en-US" altLang="en-US" sz="1800">
                <a:latin typeface="Comic Sans MS" panose="030F0702030302020204" pitchFamily="66" charset="0"/>
                <a:hlinkClick r:id="rId2"/>
              </a:rPr>
              <a:t>http://www.youtube.com/watch?v=vEqmNX8uKlA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4341" name="Picture 13" descr="peripheral_nervous_syste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447800"/>
            <a:ext cx="4064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9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438" y="22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SENSORY NEURONS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587375"/>
            <a:ext cx="8229600" cy="1143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Sensory Neuron: Neurons that react directly 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stimuli from the environment.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5364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6" name="Picture 9" descr="48_03InfoProcessing_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30375"/>
            <a:ext cx="4343400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0" y="4498976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Photo</a:t>
            </a:r>
            <a:r>
              <a:rPr lang="en-US" altLang="en-US" sz="3600" dirty="0">
                <a:latin typeface="Comic Sans MS" panose="030F0702030302020204" pitchFamily="66" charset="0"/>
              </a:rPr>
              <a:t>receptors- rods and cones which help us see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Thermo</a:t>
            </a:r>
            <a:r>
              <a:rPr lang="en-US" altLang="en-US" sz="3600" dirty="0" err="1">
                <a:latin typeface="Comic Sans MS" panose="030F0702030302020204" pitchFamily="66" charset="0"/>
              </a:rPr>
              <a:t>receptors</a:t>
            </a:r>
            <a:r>
              <a:rPr lang="en-US" altLang="en-US" sz="3600" dirty="0">
                <a:latin typeface="Comic Sans MS" panose="030F0702030302020204" pitchFamily="66" charset="0"/>
              </a:rPr>
              <a:t> help us maintain body temperature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latin typeface="Comic Sans MS" panose="030F0702030302020204" pitchFamily="66" charset="0"/>
              </a:rPr>
              <a:t>Free Nerve endings allow us to feel pain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latin typeface="Comic Sans MS" panose="030F0702030302020204" pitchFamily="66" charset="0"/>
              </a:rPr>
              <a:t>Other receptors are sensitive to touch and pressure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4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Two Divisions of the PNS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4929" y="4495800"/>
            <a:ext cx="12115800" cy="1676400"/>
          </a:xfrm>
        </p:spPr>
        <p:txBody>
          <a:bodyPr>
            <a:noAutofit/>
          </a:bodyPr>
          <a:lstStyle/>
          <a:p>
            <a:pPr marL="533400" indent="-53340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The two divisions of the PNS are the:</a:t>
            </a:r>
          </a:p>
          <a:p>
            <a:pPr marL="533400" indent="-533400">
              <a:buFontTx/>
              <a:buAutoNum type="arabicPeriod"/>
            </a:pP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Sensory </a:t>
            </a:r>
            <a:r>
              <a:rPr lang="en-US" altLang="en-US" b="1" dirty="0">
                <a:latin typeface="Comic Sans MS" panose="030F0702030302020204" pitchFamily="66" charset="0"/>
              </a:rPr>
              <a:t>Division Carries messages from the sense organs to the CNS</a:t>
            </a:r>
          </a:p>
          <a:p>
            <a:pPr marL="533400" indent="-533400">
              <a:buFontTx/>
              <a:buAutoNum type="arabicPeriod"/>
            </a:pPr>
            <a:endParaRPr lang="en-US" altLang="en-US" b="1" dirty="0">
              <a:latin typeface="Comic Sans MS" panose="030F0702030302020204" pitchFamily="66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Motor</a:t>
            </a:r>
            <a:r>
              <a:rPr lang="en-US" altLang="en-US" b="1" dirty="0">
                <a:latin typeface="Comic Sans MS" panose="030F0702030302020204" pitchFamily="66" charset="0"/>
              </a:rPr>
              <a:t> division carries messages from the CNS to the muscles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16388" name="Picture 12" descr="Division-of-nervous-syste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143000"/>
            <a:ext cx="5562600" cy="334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4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 Motor Division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17638"/>
            <a:ext cx="4343400" cy="5029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The motor division is further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divided into the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Somatic</a:t>
            </a:r>
            <a:r>
              <a:rPr lang="en-US" altLang="en-US" sz="2400" b="1" dirty="0">
                <a:latin typeface="Comic Sans MS" panose="030F0702030302020204" pitchFamily="66" charset="0"/>
              </a:rPr>
              <a:t> nervous system</a:t>
            </a:r>
            <a:r>
              <a:rPr lang="en-US" altLang="en-US" sz="2400" dirty="0">
                <a:latin typeface="Comic Sans MS" panose="030F0702030302020204" pitchFamily="66" charset="0"/>
              </a:rPr>
              <a:t>: which regulates activities that are under conscious control. Such as movement of the skeletal muscles.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Autonomic</a:t>
            </a:r>
            <a:r>
              <a:rPr lang="en-US" altLang="en-US" sz="2400" b="1" dirty="0">
                <a:latin typeface="Comic Sans MS" panose="030F0702030302020204" pitchFamily="66" charset="0"/>
              </a:rPr>
              <a:t> Nervous System</a:t>
            </a:r>
            <a:r>
              <a:rPr lang="en-US" altLang="en-US" sz="2400" dirty="0">
                <a:latin typeface="Comic Sans MS" panose="030F0702030302020204" pitchFamily="66" charset="0"/>
              </a:rPr>
              <a:t>: regulates activities that are automatic or involuntary.</a:t>
            </a:r>
          </a:p>
        </p:txBody>
      </p:sp>
      <p:pic>
        <p:nvPicPr>
          <p:cNvPr id="17412" name="Picture 5" descr="pn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752600"/>
            <a:ext cx="3917950" cy="44958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73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AUTONOMIC NERVOUS SYSTEM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1800" i="1">
                <a:latin typeface="Comic Sans MS" panose="030F0702030302020204" pitchFamily="66" charset="0"/>
              </a:rPr>
              <a:t>(nothing to write)</a:t>
            </a:r>
          </a:p>
        </p:txBody>
      </p:sp>
      <p:pic>
        <p:nvPicPr>
          <p:cNvPr id="18435" name="Picture 5" descr="sympatheticparasympatheti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62113"/>
            <a:ext cx="8305800" cy="490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9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Cool Nervous System Videos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Cow brain dissection: </a:t>
            </a:r>
            <a:r>
              <a:rPr lang="en-US" altLang="en-US" sz="2000">
                <a:latin typeface="Comic Sans MS" panose="030F0702030302020204" pitchFamily="66" charset="0"/>
                <a:hlinkClick r:id="rId2"/>
              </a:rPr>
              <a:t>http://www.youtube.com/watch?v=rQ8Wx8IqlSI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Cerebral Palsy Brainpop </a:t>
            </a:r>
            <a:r>
              <a:rPr lang="en-US" altLang="en-US" sz="2000">
                <a:latin typeface="Comic Sans MS" panose="030F0702030302020204" pitchFamily="66" charset="0"/>
                <a:hlinkClick r:id="rId3"/>
              </a:rPr>
              <a:t>http://www.brainpop.com/health/diseasesinjuriesandconditions/cerebralpalsy/</a:t>
            </a:r>
            <a:r>
              <a:rPr lang="en-US" altLang="en-US" sz="20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How heroin affects your brain </a:t>
            </a:r>
            <a:r>
              <a:rPr lang="en-US" altLang="en-US" sz="2000">
                <a:latin typeface="Comic Sans MS" panose="030F0702030302020204" pitchFamily="66" charset="0"/>
                <a:hlinkClick r:id="rId4"/>
              </a:rPr>
              <a:t>http://www.youtube.com/watch?v=E4DnEgZkqwU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How Alzheimer’s Disease impacts the brain </a:t>
            </a:r>
            <a:r>
              <a:rPr lang="en-US" altLang="en-US" sz="2000">
                <a:latin typeface="Comic Sans MS" panose="030F0702030302020204" pitchFamily="66" charset="0"/>
                <a:hlinkClick r:id="rId5"/>
              </a:rPr>
              <a:t>http://www.youtube.com/watch?v=NjgBnx1jVIU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MS and the nerve cell </a:t>
            </a:r>
            <a:r>
              <a:rPr lang="en-US" altLang="en-US" sz="2000">
                <a:latin typeface="Comic Sans MS" panose="030F0702030302020204" pitchFamily="66" charset="0"/>
                <a:hlinkClick r:id="rId6"/>
              </a:rPr>
              <a:t>http://www.youtube.com/watch?v=o4YkqRUErPY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990600"/>
            <a:ext cx="5181600" cy="4419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b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Immune </a:t>
            </a:r>
            <a:b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System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867400" y="5334001"/>
            <a:ext cx="411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2"/>
              </a:rPr>
              <a:t>https://www.brainpop.com/health/bodysystems/immunesystem/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20484" name="Picture 2" descr="http://undergroundhealth.com/wp-content/uploads/2016/04/immune_system_rev-868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37338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6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Structures and Functions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875"/>
              </a:spcBef>
              <a:buClr>
                <a:srgbClr val="CCCCE6"/>
              </a:buClr>
              <a:buSzPct val="90000"/>
            </a:pPr>
            <a:r>
              <a:rPr lang="en-US" altLang="en-US" sz="36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Structures</a:t>
            </a:r>
            <a:r>
              <a:rPr lang="en-US" altLang="en-US" sz="36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en-US" sz="28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35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antibodies, antigens, lymphocytes, white blood cells (WBC’s)</a:t>
            </a:r>
          </a:p>
          <a:p>
            <a:pPr>
              <a:lnSpc>
                <a:spcPct val="90000"/>
              </a:lnSpc>
              <a:spcBef>
                <a:spcPts val="875"/>
              </a:spcBef>
              <a:buSzPct val="90000"/>
            </a:pPr>
            <a:endParaRPr lang="en-US" altLang="en-US" sz="35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spcBef>
                <a:spcPts val="875"/>
              </a:spcBef>
              <a:buClr>
                <a:srgbClr val="CCCCE6"/>
              </a:buClr>
              <a:buSzPct val="90000"/>
            </a:pPr>
            <a:r>
              <a:rPr lang="en-US" altLang="en-US" sz="3600" b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</a:t>
            </a:r>
            <a:r>
              <a:rPr lang="en-US" altLang="en-US" sz="36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en-US" sz="28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35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fight infection through the production of cells that inactivate or destroy foreign substances or cells. This process is called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defenses.</a:t>
            </a:r>
            <a:r>
              <a:rPr lang="en-US" altLang="en-US" sz="35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ts val="875"/>
              </a:spcBef>
              <a:buSzPct val="75000"/>
              <a:buNone/>
            </a:pPr>
            <a:endParaRPr lang="en-US" altLang="en-US" sz="35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233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990600"/>
            <a:ext cx="5181600" cy="4419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b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Nervous </a:t>
            </a:r>
            <a:b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System</a:t>
            </a:r>
          </a:p>
        </p:txBody>
      </p:sp>
      <p:pic>
        <p:nvPicPr>
          <p:cNvPr id="3075" name="Picture 5" descr="nervoussyst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"/>
            <a:ext cx="3432175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867400" y="5334000"/>
            <a:ext cx="4114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http://www.brainpop.com/health/bodysystems/nervoussystem/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3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981200" y="381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diseases spread?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600200" y="18288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r>
              <a:rPr lang="en-US" altLang="en-US" sz="4000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disease</a:t>
            </a:r>
            <a:r>
              <a:rPr lang="en-US" altLang="en-US" sz="4000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is any change, other than an injury, that disrupts the normal functions of the body.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r>
              <a:rPr lang="en-US" altLang="en-US" sz="4000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Diseases are produced/caused by: 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FontTx/>
              <a:buAutoNum type="arabicPeriod"/>
            </a:pPr>
            <a:r>
              <a:rPr lang="en-US" altLang="en-US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Pathogens (disease causing agents), such as bacteria, viruses, and fungi. 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FontTx/>
              <a:buAutoNum type="arabicPeriod"/>
            </a:pPr>
            <a:r>
              <a:rPr lang="en-US" altLang="en-US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Environment, such as cigarette smoke. 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FontTx/>
              <a:buAutoNum type="arabicPeriod"/>
            </a:pPr>
            <a:r>
              <a:rPr lang="en-US" altLang="en-US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 inherited through our genes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SzPct val="80000"/>
              <a:buNone/>
            </a:pPr>
            <a:r>
              <a:rPr lang="en-US" altLang="en-US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3169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disease spread?	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1886" y="1371600"/>
            <a:ext cx="114953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604838">
              <a:spcBef>
                <a:spcPct val="20000"/>
              </a:spcBef>
              <a:buChar char="•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Pathogens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are disease causing agents “sickness</a:t>
            </a: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makers”.  Diseases caused by pathogens are</a:t>
            </a: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generally called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infectious diseases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>
              <a:spcBef>
                <a:spcPts val="800"/>
              </a:spcBef>
              <a:buSzPct val="75000"/>
              <a:buNone/>
            </a:pP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infectious diseases are spread from one</a:t>
            </a: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 to another through: </a:t>
            </a:r>
          </a:p>
          <a:p>
            <a:pPr>
              <a:spcBef>
                <a:spcPts val="800"/>
              </a:spcBef>
              <a:buClr>
                <a:srgbClr val="00007D"/>
              </a:buClr>
              <a:buSzPct val="75000"/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physical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 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including coughing and sneezing.</a:t>
            </a:r>
          </a:p>
          <a:p>
            <a:pPr>
              <a:spcBef>
                <a:spcPts val="800"/>
              </a:spcBef>
              <a:buClr>
                <a:srgbClr val="00007D"/>
              </a:buClr>
              <a:buSzPct val="75000"/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contaminated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water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food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>
              <a:spcBef>
                <a:spcPts val="800"/>
              </a:spcBef>
              <a:buClr>
                <a:srgbClr val="00007D"/>
              </a:buClr>
              <a:buSzPct val="75000"/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infected animals.</a:t>
            </a:r>
          </a:p>
        </p:txBody>
      </p:sp>
    </p:spTree>
    <p:extLst>
      <p:ext uri="{BB962C8B-B14F-4D97-AF65-F5344CB8AC3E}">
        <p14:creationId xmlns:p14="http://schemas.microsoft.com/office/powerpoint/2010/main" val="33966286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Fighting Infectious Diseases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0" y="1981200"/>
            <a:ext cx="1234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Antibiotics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are compounds that kill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bacteria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without  harming the cells of the human or host.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Antiviral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drugs fight certain </a:t>
            </a: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viral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diseases.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Antifungal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drugs fight certain </a:t>
            </a: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fungal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diseases.</a:t>
            </a:r>
          </a:p>
          <a:p>
            <a:pPr>
              <a:spcBef>
                <a:spcPts val="800"/>
              </a:spcBef>
              <a:buSzPct val="75000"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best treatment for most infections includes rest, a balanced diet, and fluids.</a:t>
            </a:r>
          </a:p>
          <a:p>
            <a:pPr>
              <a:spcBef>
                <a:spcPts val="800"/>
              </a:spcBef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Palatino-Roman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110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095500" y="-244928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Immune System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0" y="1600200"/>
            <a:ext cx="12001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60375" indent="-457200">
              <a:spcBef>
                <a:spcPct val="20000"/>
              </a:spcBef>
              <a:buChar char="•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75000"/>
            </a:pP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Includes two lines of defense against infection:</a:t>
            </a:r>
          </a:p>
          <a:p>
            <a:pPr lvl="2">
              <a:spcBef>
                <a:spcPts val="700"/>
              </a:spcBef>
              <a:buSzPct val="65000"/>
            </a:pPr>
            <a:r>
              <a:rPr lang="en-US" altLang="en-US" sz="3600" b="1" u="sng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Nonspecific defenses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are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like walls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keep most infections out of the body.</a:t>
            </a:r>
          </a:p>
          <a:p>
            <a:pPr lvl="2">
              <a:spcBef>
                <a:spcPts val="700"/>
              </a:spcBef>
              <a:buSzPct val="65000"/>
            </a:pPr>
            <a:endParaRPr lang="en-US" altLang="en-US" sz="36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spcBef>
                <a:spcPts val="700"/>
              </a:spcBef>
              <a:buSzPct val="65000"/>
            </a:pPr>
            <a:r>
              <a:rPr lang="en-US" altLang="en-US" sz="3600" b="1" u="sng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 defenses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are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like hunters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track down harmful pathogens that have managed to break through the nonspecific defenses.</a:t>
            </a:r>
          </a:p>
        </p:txBody>
      </p:sp>
    </p:spTree>
    <p:extLst>
      <p:ext uri="{BB962C8B-B14F-4D97-AF65-F5344CB8AC3E}">
        <p14:creationId xmlns:p14="http://schemas.microsoft.com/office/powerpoint/2010/main" val="23153090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4384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Nonspecific Defenses	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14400" y="1676400"/>
            <a:ext cx="1005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75000"/>
            </a:pPr>
            <a:r>
              <a:rPr lang="en-US" altLang="en-US" sz="4000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First Line of Defense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function is to keep pathogens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out of the body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This is carried out by skin, mucus, sweat, hair, and tears. </a:t>
            </a:r>
          </a:p>
          <a:p>
            <a:pPr>
              <a:spcBef>
                <a:spcPts val="700"/>
              </a:spcBef>
              <a:buSzPct val="75000"/>
            </a:pP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body’s most important nonspecific defense is the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skin</a:t>
            </a:r>
            <a:r>
              <a:rPr lang="en-US" altLang="en-US" sz="4000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2921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683329" y="-299357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Nonspecific Defenses </a:t>
            </a:r>
            <a:r>
              <a:rPr lang="en-US" altLang="en-US" sz="4400" dirty="0" err="1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</a:t>
            </a: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146957" y="685800"/>
            <a:ext cx="1233895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4572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75000"/>
            </a:pPr>
            <a:r>
              <a:rPr lang="en-US" altLang="en-US" sz="3600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 Line of Defense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an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inflammatory response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 a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nonspecific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reaction to tissue damage caused by injury or infection. Specialized WBC’s called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phagocytes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engulf and destroy bacteria </a:t>
            </a:r>
          </a:p>
          <a:p>
            <a:pPr>
              <a:spcBef>
                <a:spcPts val="700"/>
              </a:spcBef>
              <a:buSzPct val="75000"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Inflammation typically has 5 key signs</a:t>
            </a:r>
          </a:p>
          <a:p>
            <a:pPr lvl="1">
              <a:spcBef>
                <a:spcPts val="7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Redness</a:t>
            </a:r>
          </a:p>
          <a:p>
            <a:pPr lvl="1">
              <a:spcBef>
                <a:spcPts val="7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Swelling</a:t>
            </a:r>
          </a:p>
          <a:p>
            <a:pPr lvl="1">
              <a:spcBef>
                <a:spcPts val="7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Pain</a:t>
            </a:r>
          </a:p>
          <a:p>
            <a:pPr lvl="1">
              <a:spcBef>
                <a:spcPts val="7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Loss of function</a:t>
            </a:r>
          </a:p>
          <a:p>
            <a:pPr lvl="1">
              <a:spcBef>
                <a:spcPts val="7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Increased heat</a:t>
            </a:r>
          </a:p>
          <a:p>
            <a:pPr lvl="1" algn="ctr">
              <a:spcBef>
                <a:spcPts val="700"/>
              </a:spcBef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(Ex. A sprained ankle or scraped knee)</a:t>
            </a:r>
          </a:p>
          <a:p>
            <a:pPr>
              <a:spcBef>
                <a:spcPts val="700"/>
              </a:spcBef>
              <a:buSzPct val="75000"/>
            </a:pPr>
            <a:endParaRPr lang="en-US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7733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243" y="1447800"/>
            <a:ext cx="11881757" cy="38814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Fever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:</a:t>
            </a:r>
            <a:r>
              <a:rPr lang="en-US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The immune system releases chemicals that cause a fever.  The higher body temperature slows the growth of many pathogens.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Interferon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: sometimes a virus infected cell will produce a group of proteins that help other cells resist viral infection.</a:t>
            </a: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2012950" y="228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Nonspecific Defenses Cont	</a:t>
            </a:r>
          </a:p>
        </p:txBody>
      </p:sp>
    </p:spTree>
    <p:extLst>
      <p:ext uri="{BB962C8B-B14F-4D97-AF65-F5344CB8AC3E}">
        <p14:creationId xmlns:p14="http://schemas.microsoft.com/office/powerpoint/2010/main" val="420294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8197850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819400" y="3962401"/>
            <a:ext cx="6477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1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Skin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419601" y="3810001"/>
            <a:ext cx="11350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1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Wound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14600" y="5715001"/>
            <a:ext cx="17414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Bacteria enter the wound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934200" y="4648200"/>
            <a:ext cx="290988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1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Phagocytes move into the area and engulf the bacteria and cell debris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8001001" y="6248401"/>
            <a:ext cx="11350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1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Capillary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2362200" y="3048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Palatino-Roman"/>
                <a:ea typeface="Arial Unicode MS" panose="020B0604020202020204" pitchFamily="34" charset="-128"/>
                <a:cs typeface="Arial Unicode MS" panose="020B0604020202020204" pitchFamily="34" charset="-128"/>
              </a:rPr>
              <a:t> The Inflammatory Response</a:t>
            </a:r>
          </a:p>
        </p:txBody>
      </p:sp>
    </p:spTree>
    <p:extLst>
      <p:ext uri="{BB962C8B-B14F-4D97-AF65-F5344CB8AC3E}">
        <p14:creationId xmlns:p14="http://schemas.microsoft.com/office/powerpoint/2010/main" val="3178069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 Defenses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91193" y="1491342"/>
            <a:ext cx="116096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75000"/>
            </a:pPr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 Immune Response: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happens when a pathogen gets past the bodies nonspecific defenses.  A substance that triggers the immune response is known as an 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antigen</a:t>
            </a:r>
            <a:r>
              <a:rPr lang="en-US" altLang="en-US" sz="36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spcBef>
                <a:spcPts val="700"/>
              </a:spcBef>
              <a:buSzPct val="75000"/>
              <a:buNone/>
            </a:pPr>
            <a:endParaRPr lang="en-US" altLang="en-US" sz="36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two types of an immune response: 		</a:t>
            </a:r>
            <a:endParaRPr lang="en-US" altLang="en-US" sz="4000" dirty="0" smtClean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</a:t>
            </a:r>
            <a:r>
              <a:rPr lang="en-US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humoral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immunity 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endParaRPr lang="en-US" altLang="en-US" sz="4000" dirty="0" smtClean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75000"/>
              <a:buNone/>
            </a:pPr>
            <a:r>
              <a:rPr lang="en-US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cell-mediated immunity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800"/>
              </a:spcBef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Palatino-Roman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13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336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Humoral Immunity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152400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 humoral immunity, a type of white blood cells, called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 cells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produce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antibodies 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that travel through the bloodstream </a:t>
            </a:r>
            <a:r>
              <a:rPr lang="en-US" altLang="en-US" sz="40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attack pathogens 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 the blood. </a:t>
            </a:r>
          </a:p>
          <a:p>
            <a:pPr>
              <a:spcBef>
                <a:spcPts val="800"/>
              </a:spcBef>
              <a:buNone/>
            </a:pPr>
            <a:endParaRPr lang="en-US" altLang="en-US" sz="40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They recognize “</a:t>
            </a:r>
            <a:r>
              <a:rPr lang="en-US" altLang="en-US" sz="4000" u="sng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self vs non-self</a:t>
            </a:r>
            <a:r>
              <a:rPr lang="en-US" alt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”.  Antibodies know which antigens belongs in the body and which does not.</a:t>
            </a: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53312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The Nervous System</a:t>
            </a:r>
            <a:b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z="24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24643" y="1600201"/>
            <a:ext cx="6166757" cy="507818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 smtClean="0">
                <a:latin typeface="Comic Sans MS" panose="030F0702030302020204" pitchFamily="66" charset="0"/>
              </a:rPr>
              <a:t>Structures: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Neuron, brain, spinal cord, nerves.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 smtClean="0">
                <a:latin typeface="Comic Sans MS" panose="030F0702030302020204" pitchFamily="66" charset="0"/>
              </a:rPr>
              <a:t>Function: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The nervous system coordinates the body’s response to changes in the internal and external environment.</a:t>
            </a:r>
            <a:r>
              <a:rPr lang="en-US" alt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8" descr="skic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371600"/>
            <a:ext cx="2892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49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866900" y="158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 of An Antibody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altLang="en-US" sz="1800" i="1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NOTHING TO WRITE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936172" y="1387475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None/>
            </a:pPr>
            <a:r>
              <a:rPr lang="en-US" altLang="en-US" sz="5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 antibody molecule has two identical antigen binding sites. It is at these sites that one or two specific antigens bind to the antibody.</a:t>
            </a:r>
            <a:endParaRPr lang="en-US" altLang="en-US" sz="36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3012" name="AutoShape 2" descr="Image result for antige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AutoShape 4" descr="Image result for antige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3014" name="Picture 6" descr="https://upload.wikimedia.org/wikipedia/commons/thumb/2/2d/Antibody.svg/2000px-Antibod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73" y="2799556"/>
            <a:ext cx="2487613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1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8288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Cell-mediated Immunity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816100" y="914400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 cell-mediated immunity, white blood cells, called </a:t>
            </a: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 cells</a:t>
            </a: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track down and </a:t>
            </a: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destroy</a:t>
            </a: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abnormal or infected cells. 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After a pathogen is destroyed, certain B cells and T cells, called </a:t>
            </a: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memory cells</a:t>
            </a: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remain in the body. Memory cells can quickly respond to the same pathogen if it enters the body again. 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None/>
            </a:pPr>
            <a:r>
              <a:rPr lang="en-US" altLang="en-US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This greatly reduces the chance that the disease 	develops again.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None/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None/>
            </a:pP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Cell mediated immunity is immunity against abnormal cells and pathogens inside living cells. For example when a virus gets inside a cell antibiotics will not work against it.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SzPct val="75000"/>
              <a:buNone/>
            </a:pPr>
            <a:endParaRPr lang="en-US" altLang="en-US">
              <a:solidFill>
                <a:srgbClr val="000000"/>
              </a:solidFill>
              <a:latin typeface="Palatino-Roman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953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Immunity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Acquired Immunity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600" dirty="0">
                <a:latin typeface="Comic Sans MS" panose="030F0702030302020204" pitchFamily="66" charset="0"/>
              </a:rPr>
              <a:t>appears after exposure to an antigen. For example: 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Vaccination</a:t>
            </a:r>
            <a:r>
              <a:rPr lang="en-US" altLang="en-US" sz="3600" dirty="0">
                <a:latin typeface="Comic Sans MS" panose="030F0702030302020204" pitchFamily="66" charset="0"/>
              </a:rPr>
              <a:t> is the injection of a weakened or mild form of a pathogen to produce immunity.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Passive Immunity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600" dirty="0">
                <a:latin typeface="Comic Sans MS" panose="030F0702030302020204" pitchFamily="66" charset="0"/>
              </a:rPr>
              <a:t>is produced when antibodies enter the body.  For example: Antibodies may be injected to fight an infection.   Antibodies also pass from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mother to child.</a:t>
            </a:r>
          </a:p>
        </p:txBody>
      </p:sp>
    </p:spTree>
    <p:extLst>
      <p:ext uri="{BB962C8B-B14F-4D97-AF65-F5344CB8AC3E}">
        <p14:creationId xmlns:p14="http://schemas.microsoft.com/office/powerpoint/2010/main" val="1896230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661557" y="-48305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Immune System Disorders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61258" y="789895"/>
            <a:ext cx="11707585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604838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75000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There are three types of immune system</a:t>
            </a:r>
          </a:p>
          <a:p>
            <a:pPr>
              <a:spcBef>
                <a:spcPts val="800"/>
              </a:spcBef>
              <a:buSzPct val="75000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disorders: </a:t>
            </a:r>
          </a:p>
          <a:p>
            <a:pPr marL="4762" indent="0">
              <a:spcBef>
                <a:spcPts val="800"/>
              </a:spcBef>
              <a:buSzPct val="75000"/>
              <a:defRPr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	Allergies </a:t>
            </a: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are overreactions of the immune 	system to antigens such as pollen.</a:t>
            </a:r>
          </a:p>
          <a:p>
            <a:pPr marL="4762" indent="0">
              <a:spcBef>
                <a:spcPts val="800"/>
              </a:spcBef>
              <a:buSzPct val="75000"/>
              <a:defRPr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	Autoimmune diseases </a:t>
            </a: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occur when the immune  	system attacks the body’s own cells.</a:t>
            </a:r>
          </a:p>
          <a:p>
            <a:pPr marL="4762" indent="0" algn="ctr">
              <a:spcBef>
                <a:spcPts val="800"/>
              </a:spcBef>
              <a:buSzPct val="75000"/>
              <a:defRPr/>
            </a:pP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762" indent="0" algn="ctr">
              <a:spcBef>
                <a:spcPts val="800"/>
              </a:spcBef>
              <a:buSzPct val="75000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For example, in Type I diabetes</a:t>
            </a:r>
          </a:p>
          <a:p>
            <a:pPr marL="4762" indent="0">
              <a:spcBef>
                <a:spcPts val="800"/>
              </a:spcBef>
              <a:buSzPct val="75000"/>
              <a:defRPr/>
            </a:pP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762" indent="0">
              <a:spcBef>
                <a:spcPts val="800"/>
              </a:spcBef>
              <a:buSzPct val="75000"/>
              <a:defRPr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	Immunodeficiency diseases </a:t>
            </a:r>
            <a:r>
              <a:rPr lang="en-US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occur when the 	normal immune response breaks down. </a:t>
            </a:r>
          </a:p>
        </p:txBody>
      </p:sp>
    </p:spTree>
    <p:extLst>
      <p:ext uri="{BB962C8B-B14F-4D97-AF65-F5344CB8AC3E}">
        <p14:creationId xmlns:p14="http://schemas.microsoft.com/office/powerpoint/2010/main" val="12630380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59" y="-373005"/>
            <a:ext cx="11810082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/>
              <a:t>Preparing for the Big Event: Pregnancy</a:t>
            </a:r>
            <a:endParaRPr lang="en-US" sz="5400" b="1" u="sng" dirty="0"/>
          </a:p>
        </p:txBody>
      </p:sp>
      <p:pic>
        <p:nvPicPr>
          <p:cNvPr id="4" name="p7D6Y9857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332" y="632437"/>
            <a:ext cx="11988188" cy="6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Reaction Time Lab!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How the Nervous System Works: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219200"/>
            <a:ext cx="51054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altLang="en-U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 dirty="0">
                <a:latin typeface="Comic Sans MS" panose="030F0702030302020204" pitchFamily="66" charset="0"/>
              </a:rPr>
              <a:t>A 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neuron</a:t>
            </a:r>
            <a:r>
              <a:rPr lang="en-US" altLang="en-US" sz="3600" b="1" dirty="0">
                <a:latin typeface="Comic Sans MS" panose="030F0702030302020204" pitchFamily="66" charset="0"/>
              </a:rPr>
              <a:t> is the smallest structural and functional unit of the Nervous System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 dirty="0">
                <a:latin typeface="Comic Sans MS" panose="030F0702030302020204" pitchFamily="66" charset="0"/>
              </a:rPr>
              <a:t>A nerve 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impulse </a:t>
            </a:r>
            <a:r>
              <a:rPr lang="en-US" altLang="en-US" sz="3600" b="1" dirty="0">
                <a:latin typeface="Comic Sans MS" panose="030F0702030302020204" pitchFamily="66" charset="0"/>
              </a:rPr>
              <a:t>occurs as chemical change as it moves through a neuron</a:t>
            </a:r>
            <a:r>
              <a:rPr lang="en-US" altLang="en-US" sz="3600" dirty="0"/>
              <a:t> </a:t>
            </a:r>
          </a:p>
        </p:txBody>
      </p:sp>
      <p:sp>
        <p:nvSpPr>
          <p:cNvPr id="5124" name="Text Box 28"/>
          <p:cNvSpPr txBox="1">
            <a:spLocks noChangeArrowheads="1"/>
          </p:cNvSpPr>
          <p:nvPr/>
        </p:nvSpPr>
        <p:spPr bwMode="auto">
          <a:xfrm>
            <a:off x="1752600" y="5715001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latin typeface="Comic Sans MS" panose="030F0702030302020204" pitchFamily="66" charset="0"/>
              </a:rPr>
              <a:t>Axons</a:t>
            </a:r>
            <a:r>
              <a:rPr lang="en-US" altLang="en-US" sz="2000" u="sng">
                <a:latin typeface="Comic Sans MS" panose="030F0702030302020204" pitchFamily="66" charset="0"/>
              </a:rPr>
              <a:t> carry impulses away from the cell body.</a:t>
            </a:r>
          </a:p>
        </p:txBody>
      </p:sp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1524000" y="1524001"/>
            <a:ext cx="515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omic Sans MS" panose="030F0702030302020204" pitchFamily="66" charset="0"/>
              </a:rPr>
              <a:t>Dendrites</a:t>
            </a:r>
            <a:r>
              <a:rPr lang="en-US" altLang="en-US" sz="2000" u="sng">
                <a:latin typeface="Comic Sans MS" panose="030F0702030302020204" pitchFamily="66" charset="0"/>
              </a:rPr>
              <a:t> carry impulses to the cell body.</a:t>
            </a:r>
          </a:p>
        </p:txBody>
      </p:sp>
      <p:pic>
        <p:nvPicPr>
          <p:cNvPr id="5126" name="Picture 32" descr="neuron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514601"/>
            <a:ext cx="4648200" cy="249872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057400" y="4343400"/>
            <a:ext cx="1981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5"/>
          <p:cNvSpPr>
            <a:spLocks noChangeShapeType="1"/>
          </p:cNvSpPr>
          <p:nvPr/>
        </p:nvSpPr>
        <p:spPr bwMode="auto">
          <a:xfrm flipH="1">
            <a:off x="2667000" y="18288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NEURONS COMMUNICATING</a:t>
            </a:r>
          </a:p>
        </p:txBody>
      </p:sp>
      <p:pic>
        <p:nvPicPr>
          <p:cNvPr id="6147" name="Picture 5" descr="dendrite-a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71628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467600" y="4724401"/>
            <a:ext cx="2286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Neuron send messages from the brain to the body, one neuron to the next 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H="1" flipV="1">
            <a:off x="7162800" y="2590800"/>
            <a:ext cx="16764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7467600" y="4724400"/>
            <a:ext cx="2209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676400" y="64008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http://www.brainpop.com/health/bodysystems/neurons/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3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Parts of the Nervous system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599" y="1371600"/>
            <a:ext cx="6003471" cy="48006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3600" dirty="0">
                <a:latin typeface="Comic Sans MS" panose="030F0702030302020204" pitchFamily="66" charset="0"/>
              </a:rPr>
              <a:t>The Nervous System has two major divisions.</a:t>
            </a:r>
          </a:p>
          <a:p>
            <a:pPr marL="533400" indent="-533400">
              <a:defRPr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3600" dirty="0">
                <a:latin typeface="Comic Sans MS" panose="030F0702030302020204" pitchFamily="66" charset="0"/>
              </a:rPr>
              <a:t>The Central Nervous System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(CNS)</a:t>
            </a:r>
          </a:p>
          <a:p>
            <a:pPr marL="533400" indent="-533400">
              <a:buFontTx/>
              <a:buAutoNum type="arabicPeriod"/>
              <a:defRPr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3600" dirty="0">
                <a:latin typeface="Comic Sans MS" panose="030F0702030302020204" pitchFamily="66" charset="0"/>
              </a:rPr>
              <a:t>The Peripheral Nervous System 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(PNS)</a:t>
            </a:r>
          </a:p>
        </p:txBody>
      </p:sp>
      <p:pic>
        <p:nvPicPr>
          <p:cNvPr id="7172" name="Picture 15" descr="Nervsyst_gubbe-CNS-P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2465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2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18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The Central Nervous System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8842" y="3025774"/>
            <a:ext cx="10940143" cy="3652611"/>
          </a:xfrm>
        </p:spPr>
        <p:txBody>
          <a:bodyPr>
            <a:noAutofit/>
          </a:bodyPr>
          <a:lstStyle/>
          <a:p>
            <a:pPr marL="381000" indent="-381000">
              <a:spcBef>
                <a:spcPct val="50000"/>
              </a:spcBef>
              <a:buNone/>
            </a:pPr>
            <a:r>
              <a:rPr lang="en-US" altLang="en-US" sz="3200" b="1" dirty="0">
                <a:latin typeface="Comic Sans MS" panose="030F0702030302020204" pitchFamily="66" charset="0"/>
              </a:rPr>
              <a:t>They act as your body’s central coordinating and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US" altLang="en-US" sz="3200" b="1" dirty="0">
                <a:latin typeface="Comic Sans MS" panose="030F0702030302020204" pitchFamily="66" charset="0"/>
              </a:rPr>
              <a:t>processing unit.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US" altLang="en-US" sz="3200" b="1" dirty="0">
                <a:latin typeface="Comic Sans MS" panose="030F0702030302020204" pitchFamily="66" charset="0"/>
              </a:rPr>
              <a:t>	The functions of the CNS are: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 messages </a:t>
            </a:r>
            <a:r>
              <a:rPr lang="en-US" altLang="en-US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(only one blank on your notes)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Process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 information </a:t>
            </a:r>
            <a:r>
              <a:rPr lang="en-US" altLang="en-US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(the second blank on your notes)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Analyze information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905000" y="1828800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Comic Sans MS" panose="030F0702030302020204" pitchFamily="66" charset="0"/>
              </a:rPr>
              <a:t>Consists of the brain and spinal cord.</a:t>
            </a:r>
          </a:p>
        </p:txBody>
      </p:sp>
      <p:pic>
        <p:nvPicPr>
          <p:cNvPr id="8197" name="Picture 16" descr="1958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5925" y="152400"/>
            <a:ext cx="3619500" cy="2895600"/>
          </a:xfr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14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3581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Comic Sans MS" panose="030F0702030302020204" pitchFamily="66" charset="0"/>
              </a:rPr>
              <a:t>The Brain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895600"/>
            <a:ext cx="9144000" cy="3962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Cerebrum</a:t>
            </a:r>
            <a:r>
              <a:rPr lang="en-US" altLang="en-US" smtClean="0">
                <a:latin typeface="Comic Sans MS" panose="030F0702030302020204" pitchFamily="66" charset="0"/>
              </a:rPr>
              <a:t> controls the conscious activities of the body.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Cerebellum</a:t>
            </a:r>
            <a:r>
              <a:rPr lang="en-US" altLang="en-US" smtClean="0">
                <a:latin typeface="Comic Sans MS" panose="030F0702030302020204" pitchFamily="66" charset="0"/>
              </a:rPr>
              <a:t> governs balance and coordination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Medulla</a:t>
            </a:r>
            <a:r>
              <a:rPr lang="en-US" altLang="en-US" b="1" smtClean="0">
                <a:latin typeface="Comic Sans MS" panose="030F0702030302020204" pitchFamily="66" charset="0"/>
              </a:rPr>
              <a:t> oblongata</a:t>
            </a:r>
            <a:r>
              <a:rPr lang="en-US" altLang="en-US" smtClean="0">
                <a:latin typeface="Comic Sans MS" panose="030F0702030302020204" pitchFamily="66" charset="0"/>
              </a:rPr>
              <a:t> controls breathing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Hypothalamus</a:t>
            </a:r>
            <a:r>
              <a:rPr lang="en-US" altLang="en-US" smtClean="0">
                <a:latin typeface="Comic Sans MS" panose="030F0702030302020204" pitchFamily="66" charset="0"/>
              </a:rPr>
              <a:t> is the part of the brain that recognizes hunger, thirst, and body temperature.</a:t>
            </a:r>
          </a:p>
        </p:txBody>
      </p:sp>
      <p:pic>
        <p:nvPicPr>
          <p:cNvPr id="9220" name="Picture 13" descr="35-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"/>
            <a:ext cx="4876800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Oval 20"/>
          <p:cNvSpPr>
            <a:spLocks noChangeArrowheads="1"/>
          </p:cNvSpPr>
          <p:nvPr/>
        </p:nvSpPr>
        <p:spPr bwMode="auto">
          <a:xfrm>
            <a:off x="9677400" y="1676400"/>
            <a:ext cx="990600" cy="5334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Oval 21"/>
          <p:cNvSpPr>
            <a:spLocks noChangeArrowheads="1"/>
          </p:cNvSpPr>
          <p:nvPr/>
        </p:nvSpPr>
        <p:spPr bwMode="auto">
          <a:xfrm>
            <a:off x="6096000" y="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Oval 22"/>
          <p:cNvSpPr>
            <a:spLocks noChangeArrowheads="1"/>
          </p:cNvSpPr>
          <p:nvPr/>
        </p:nvSpPr>
        <p:spPr bwMode="auto">
          <a:xfrm>
            <a:off x="6858000" y="2362200"/>
            <a:ext cx="1295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Oval 23"/>
          <p:cNvSpPr>
            <a:spLocks noChangeArrowheads="1"/>
          </p:cNvSpPr>
          <p:nvPr/>
        </p:nvSpPr>
        <p:spPr bwMode="auto">
          <a:xfrm>
            <a:off x="5791200" y="1524000"/>
            <a:ext cx="990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4648200" y="6216651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http://www.brainpop.com/health/bodysystems/brain/</a:t>
            </a:r>
            <a:r>
              <a:rPr lang="en-US" altLang="en-US" sz="1800"/>
              <a:t> </a:t>
            </a:r>
          </a:p>
        </p:txBody>
      </p: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1981200" y="1524000"/>
            <a:ext cx="3048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Brain Song </a:t>
            </a:r>
            <a:r>
              <a:rPr lang="en-US" altLang="en-US" sz="1800">
                <a:latin typeface="Comic Sans MS" panose="030F0702030302020204" pitchFamily="66" charset="0"/>
                <a:hlinkClick r:id="rId4"/>
              </a:rPr>
              <a:t>http://www.youtube.com/watch?v=1BFomkzktto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>
                <a:latin typeface="Comic Sans MS" panose="030F0702030302020204" pitchFamily="66" charset="0"/>
              </a:rPr>
              <a:t>The Cerebrum</a:t>
            </a:r>
            <a:br>
              <a:rPr lang="en-US" altLang="en-US" sz="4800" b="1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The home of all your thoughts and feelings</a:t>
            </a:r>
            <a:br>
              <a:rPr lang="en-US" altLang="en-US" sz="3200">
                <a:latin typeface="Comic Sans MS" panose="030F0702030302020204" pitchFamily="66" charset="0"/>
              </a:rPr>
            </a:br>
            <a:r>
              <a:rPr lang="en-US" altLang="en-US" sz="2000" i="1">
                <a:latin typeface="Comic Sans MS" panose="030F0702030302020204" pitchFamily="66" charset="0"/>
              </a:rPr>
              <a:t>(nothing to write)</a:t>
            </a:r>
          </a:p>
        </p:txBody>
      </p:sp>
      <p:pic>
        <p:nvPicPr>
          <p:cNvPr id="10243" name="Picture 5" descr="brain%5B1%5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0"/>
            <a:ext cx="5029200" cy="423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Line 9"/>
          <p:cNvSpPr>
            <a:spLocks noChangeShapeType="1"/>
          </p:cNvSpPr>
          <p:nvPr/>
        </p:nvSpPr>
        <p:spPr bwMode="auto">
          <a:xfrm flipV="1">
            <a:off x="3886200" y="2667000"/>
            <a:ext cx="762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981200" y="3810000"/>
            <a:ext cx="1524000" cy="17543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latin typeface="Comic Sans MS" panose="030F0702030302020204" pitchFamily="66" charset="0"/>
              </a:rPr>
              <a:t>This is responsible for vision, your eyes connect to here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1981200" y="2057401"/>
            <a:ext cx="1905000" cy="1477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This is responsible for sensation, for feeling touch and pain</a:t>
            </a:r>
          </a:p>
        </p:txBody>
      </p:sp>
      <p:sp>
        <p:nvSpPr>
          <p:cNvPr id="10247" name="Line 14"/>
          <p:cNvSpPr>
            <a:spLocks noChangeShapeType="1"/>
          </p:cNvSpPr>
          <p:nvPr/>
        </p:nvSpPr>
        <p:spPr bwMode="auto">
          <a:xfrm flipV="1">
            <a:off x="3505200" y="3962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8534400" y="1981201"/>
            <a:ext cx="1981200" cy="17543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This is responsible for problem solving, abstract thinking and movement.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 flipH="1">
            <a:off x="8077200" y="22860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8077200" y="5059362"/>
            <a:ext cx="2286000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This is responsible for memory and emotion</a:t>
            </a:r>
          </a:p>
        </p:txBody>
      </p:sp>
      <p:sp>
        <p:nvSpPr>
          <p:cNvPr id="10251" name="Line 18"/>
          <p:cNvSpPr>
            <a:spLocks noChangeShapeType="1"/>
          </p:cNvSpPr>
          <p:nvPr/>
        </p:nvSpPr>
        <p:spPr bwMode="auto">
          <a:xfrm flipH="1">
            <a:off x="7467600" y="51816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1752600" y="6019800"/>
            <a:ext cx="8534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10 amazing facts about the brain: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http://www.youtube.com/watch?v=wmcHH4wPpMU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6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1364</Words>
  <Application>Microsoft Office PowerPoint</Application>
  <PresentationFormat>Widescreen</PresentationFormat>
  <Paragraphs>189</Paragraphs>
  <Slides>35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Unicode MS</vt:lpstr>
      <vt:lpstr>MS PGothic</vt:lpstr>
      <vt:lpstr>MS PGothic</vt:lpstr>
      <vt:lpstr>Arial</vt:lpstr>
      <vt:lpstr>Calibri</vt:lpstr>
      <vt:lpstr>Calibri Light</vt:lpstr>
      <vt:lpstr>Comic Sans MS</vt:lpstr>
      <vt:lpstr>Palatino-Roman</vt:lpstr>
      <vt:lpstr>Times New Roman</vt:lpstr>
      <vt:lpstr>Office Theme</vt:lpstr>
      <vt:lpstr>PowerPoint Presentation</vt:lpstr>
      <vt:lpstr>The  Nervous  System</vt:lpstr>
      <vt:lpstr>The Nervous System (nothing to write)</vt:lpstr>
      <vt:lpstr>How the Nervous System Works:</vt:lpstr>
      <vt:lpstr>NEURONS COMMUNICATING</vt:lpstr>
      <vt:lpstr>Parts of the Nervous system</vt:lpstr>
      <vt:lpstr>The Central Nervous System</vt:lpstr>
      <vt:lpstr>The Brain</vt:lpstr>
      <vt:lpstr>The Cerebrum The home of all your thoughts and feelings (nothing to write)</vt:lpstr>
      <vt:lpstr>The Spinal Cord</vt:lpstr>
      <vt:lpstr>PowerPoint Presentation</vt:lpstr>
      <vt:lpstr>Peripheral Nervous System</vt:lpstr>
      <vt:lpstr>SENSORY NEURONS</vt:lpstr>
      <vt:lpstr>Two Divisions of the PNS</vt:lpstr>
      <vt:lpstr>The Motor Division</vt:lpstr>
      <vt:lpstr>AUTONOMIC NERVOUS SYSTEM (nothing to write)</vt:lpstr>
      <vt:lpstr>Cool Nervous System Videos</vt:lpstr>
      <vt:lpstr>The  Immune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Immunity</vt:lpstr>
      <vt:lpstr>PowerPoint Presentation</vt:lpstr>
      <vt:lpstr>Preparing for the Big Event: Pregnancy</vt:lpstr>
      <vt:lpstr>Reaction Time Lab!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2017-05-12T12:30:36Z</dcterms:created>
  <dcterms:modified xsi:type="dcterms:W3CDTF">2017-05-12T13:37:20Z</dcterms:modified>
</cp:coreProperties>
</file>