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8FA94-75F2-4EC7-A2B4-A981B5B06C45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1031B-9647-47DE-97B9-7FC613DBC2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4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88977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52384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65405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8670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2099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23763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590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469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66024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10204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3392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9957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10196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88" y="0"/>
            <a:ext cx="1587" cy="15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74573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83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2844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2990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2075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6500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13368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074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88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6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96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524001"/>
            <a:ext cx="10162117" cy="175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FE39C-84B0-4EF2-A22A-CA57C322F9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9023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7814"/>
            <a:ext cx="10970684" cy="1138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1" y="1600200"/>
            <a:ext cx="5382684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0200"/>
            <a:ext cx="5384800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11B1F-A47F-4E01-8CF2-4267479093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64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5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9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50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82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2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A1002-997D-4C9B-8E85-E03CFC135043}" type="datetimeFigureOut">
              <a:rPr lang="en-US" smtClean="0"/>
              <a:t>5/12/2017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8FAD-D1BB-4CA3-9E4B-CFDC0227B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5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mH0QTWzU-x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youtube.com/watch?v=7JihvMpEP4w" TargetMode="External"/><Relationship Id="rId4" Type="http://schemas.openxmlformats.org/officeDocument/2006/relationships/hyperlink" Target="https://www.youtube.com/watch?v=zfAqC1oPbkw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1G9Rl65M-Q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7D6Y9857uk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76400" y="6427786"/>
            <a:ext cx="8915400" cy="430213"/>
          </a:xfrm>
          <a:ln w="50800">
            <a:solidFill>
              <a:srgbClr val="008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rgbClr val="3366FF"/>
                </a:solidFill>
              </a:rPr>
              <a:t>Exam</a:t>
            </a:r>
            <a:r>
              <a:rPr lang="en-US" sz="2000" b="1" dirty="0">
                <a:solidFill>
                  <a:srgbClr val="3366FF"/>
                </a:solidFill>
              </a:rPr>
              <a:t>: </a:t>
            </a:r>
            <a:r>
              <a:rPr lang="en-US" sz="2000" dirty="0"/>
              <a:t>Binder Test </a:t>
            </a:r>
            <a:r>
              <a:rPr lang="en-US" sz="2000" dirty="0">
                <a:solidFill>
                  <a:srgbClr val="0000FF"/>
                </a:solidFill>
              </a:rPr>
              <a:t>5/24</a:t>
            </a:r>
            <a:r>
              <a:rPr lang="en-US" sz="2000" dirty="0"/>
              <a:t> and </a:t>
            </a:r>
            <a:r>
              <a:rPr lang="en-US" sz="2000" dirty="0">
                <a:solidFill>
                  <a:srgbClr val="FF0000"/>
                </a:solidFill>
              </a:rPr>
              <a:t>5/25</a:t>
            </a:r>
            <a:endParaRPr lang="en-US" sz="2000" dirty="0">
              <a:solidFill>
                <a:srgbClr val="FF0000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solidFill>
                <a:srgbClr val="0000FF"/>
              </a:solidFill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171" name="Rectangle 46"/>
          <p:cNvSpPr>
            <a:spLocks noChangeArrowheads="1"/>
          </p:cNvSpPr>
          <p:nvPr/>
        </p:nvSpPr>
        <p:spPr bwMode="auto">
          <a:xfrm>
            <a:off x="3200400" y="152400"/>
            <a:ext cx="6172200" cy="685800"/>
          </a:xfrm>
          <a:prstGeom prst="rect">
            <a:avLst/>
          </a:prstGeom>
          <a:noFill/>
          <a:ln w="508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u="sng" dirty="0">
                <a:solidFill>
                  <a:srgbClr val="009900"/>
                </a:solidFill>
              </a:rPr>
              <a:t>WARM UP</a:t>
            </a:r>
            <a:br>
              <a:rPr lang="en-US" altLang="en-US" sz="2400" u="sng" dirty="0">
                <a:solidFill>
                  <a:srgbClr val="009900"/>
                </a:solidFill>
              </a:rPr>
            </a:br>
            <a:r>
              <a:rPr lang="en-US" altLang="en-US" sz="2400" dirty="0">
                <a:solidFill>
                  <a:srgbClr val="0000FF"/>
                </a:solidFill>
              </a:rPr>
              <a:t>Fri. (</a:t>
            </a:r>
            <a:r>
              <a:rPr lang="en-US" altLang="en-US" sz="2400" dirty="0" smtClean="0">
                <a:solidFill>
                  <a:srgbClr val="0000FF"/>
                </a:solidFill>
              </a:rPr>
              <a:t>5/16)</a:t>
            </a:r>
            <a:r>
              <a:rPr lang="en-US" altLang="en-US" sz="2400" dirty="0" smtClean="0"/>
              <a:t>/</a:t>
            </a:r>
            <a:r>
              <a:rPr lang="en-US" altLang="en-US" sz="2400" dirty="0">
                <a:solidFill>
                  <a:srgbClr val="FF0000"/>
                </a:solidFill>
              </a:rPr>
              <a:t>Mon. </a:t>
            </a:r>
            <a:r>
              <a:rPr lang="en-US" altLang="en-US" sz="2400">
                <a:solidFill>
                  <a:srgbClr val="FF0000"/>
                </a:solidFill>
              </a:rPr>
              <a:t>(</a:t>
            </a:r>
            <a:r>
              <a:rPr lang="en-US" altLang="en-US" sz="2400" smtClean="0">
                <a:solidFill>
                  <a:srgbClr val="FF0000"/>
                </a:solidFill>
              </a:rPr>
              <a:t>5/17)</a:t>
            </a:r>
            <a:endParaRPr lang="en-US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7848600" y="6427787"/>
            <a:ext cx="2743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ts val="1500"/>
              </a:spcBef>
              <a:buNone/>
            </a:pPr>
            <a:r>
              <a:rPr lang="en-US" altLang="en-US" sz="2400" b="1" dirty="0">
                <a:solidFill>
                  <a:srgbClr val="CC0000"/>
                </a:solidFill>
              </a:rPr>
              <a:t>Answer: B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371" y="841375"/>
            <a:ext cx="11832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Animal body systems often coordinate their actions to carry out specific functions for the whole animal. </a:t>
            </a:r>
            <a:r>
              <a:rPr lang="en-US" sz="2400" u="sng" dirty="0">
                <a:solidFill>
                  <a:srgbClr val="000000"/>
                </a:solidFill>
              </a:rPr>
              <a:t>Which of these correctly describes the interaction of two biological systems for a specific purpose in the human body?</a:t>
            </a:r>
            <a:endParaRPr lang="en-US" sz="2400" u="sng" dirty="0"/>
          </a:p>
        </p:txBody>
      </p:sp>
      <p:pic>
        <p:nvPicPr>
          <p:cNvPr id="71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73" y="2041704"/>
            <a:ext cx="11534661" cy="417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17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0"/>
            <a:ext cx="2727325" cy="45291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4550" y="304800"/>
            <a:ext cx="6013450" cy="6324600"/>
          </a:xfrm>
        </p:spPr>
      </p:pic>
      <p:pic>
        <p:nvPicPr>
          <p:cNvPr id="18436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276600"/>
            <a:ext cx="309245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3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79057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smtClean="0">
                <a:latin typeface="Comic Sans MS" panose="030F0702030302020204" pitchFamily="66" charset="0"/>
              </a:rPr>
              <a:t>The Heart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95759" y="1066800"/>
            <a:ext cx="9867441" cy="4800600"/>
          </a:xfrm>
        </p:spPr>
        <p:txBody>
          <a:bodyPr>
            <a:noAutofit/>
          </a:bodyPr>
          <a:lstStyle/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>
                <a:latin typeface="Comic Sans MS" panose="030F0702030302020204" pitchFamily="66" charset="0"/>
              </a:rPr>
              <a:t>Muscular organ that pumps</a:t>
            </a:r>
            <a:r>
              <a:rPr lang="en-US" altLang="en-US" sz="3200" dirty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>
                <a:latin typeface="Comic Sans MS" panose="030F0702030302020204" pitchFamily="66" charset="0"/>
              </a:rPr>
              <a:t>blood throughout your body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3200" dirty="0">
              <a:latin typeface="Comic Sans MS" panose="030F0702030302020204" pitchFamily="66" charset="0"/>
            </a:endParaRP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u="sng" dirty="0">
                <a:latin typeface="Comic Sans MS" panose="030F0702030302020204" pitchFamily="66" charset="0"/>
              </a:rPr>
              <a:t>Two Halves of the heart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>
                <a:latin typeface="Comic Sans MS" panose="030F0702030302020204" pitchFamily="66" charset="0"/>
              </a:rPr>
              <a:t>Right Side- pumps blood to the</a:t>
            </a:r>
            <a:r>
              <a:rPr lang="en-US" altLang="en-US" sz="3200" u="sng" dirty="0">
                <a:latin typeface="Comic Sans MS" panose="030F0702030302020204" pitchFamily="66" charset="0"/>
              </a:rPr>
              <a:t> </a:t>
            </a:r>
            <a:r>
              <a:rPr lang="en-US" altLang="en-US" sz="3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lungs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>
                <a:latin typeface="Comic Sans MS" panose="030F0702030302020204" pitchFamily="66" charset="0"/>
              </a:rPr>
              <a:t>Left Side- pumps </a:t>
            </a:r>
            <a:r>
              <a:rPr lang="en-US" altLang="en-US" sz="3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oxygen</a:t>
            </a:r>
            <a:r>
              <a:rPr lang="en-US" altLang="en-US" sz="3200" dirty="0">
                <a:latin typeface="Comic Sans MS" panose="030F0702030302020204" pitchFamily="66" charset="0"/>
              </a:rPr>
              <a:t>-rich blood to the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>
                <a:latin typeface="Comic Sans MS" panose="030F0702030302020204" pitchFamily="66" charset="0"/>
              </a:rPr>
              <a:t>body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3200" dirty="0">
              <a:latin typeface="Comic Sans MS" panose="030F0702030302020204" pitchFamily="66" charset="0"/>
            </a:endParaRP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u="sng" dirty="0">
                <a:latin typeface="Comic Sans MS" panose="030F0702030302020204" pitchFamily="66" charset="0"/>
              </a:rPr>
              <a:t>Chambers</a:t>
            </a:r>
          </a:p>
          <a:p>
            <a:pPr marL="669925" lvl="1" indent="-323850">
              <a:buSzPct val="6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 smtClean="0">
                <a:latin typeface="Comic Sans MS" panose="030F0702030302020204" pitchFamily="66" charset="0"/>
              </a:rPr>
              <a:t>2 Upper Chambers- Right and Left </a:t>
            </a:r>
            <a:r>
              <a:rPr lang="en-US" altLang="en-US" sz="3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atrium</a:t>
            </a:r>
            <a:r>
              <a:rPr lang="en-US" altLang="en-US" sz="3200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</a:p>
          <a:p>
            <a:pPr marL="669925" lvl="1" indent="-323850">
              <a:buSzPct val="6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 smtClean="0">
                <a:latin typeface="Comic Sans MS" panose="030F0702030302020204" pitchFamily="66" charset="0"/>
              </a:rPr>
              <a:t>2 Lower Chambers- Right and Left </a:t>
            </a:r>
            <a:r>
              <a:rPr lang="en-US" altLang="en-US" sz="3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ventricle</a:t>
            </a:r>
            <a:r>
              <a:rPr lang="en-US" altLang="en-US" sz="3200" b="1" dirty="0" smtClean="0">
                <a:solidFill>
                  <a:srgbClr val="0099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06732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"/>
            <a:ext cx="8534400" cy="656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5303838" y="6424614"/>
            <a:ext cx="5181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hlinkClick r:id="rId4"/>
              </a:rPr>
              <a:t>Blood Flow Clip</a:t>
            </a:r>
          </a:p>
        </p:txBody>
      </p:sp>
    </p:spTree>
    <p:extLst>
      <p:ext uri="{BB962C8B-B14F-4D97-AF65-F5344CB8AC3E}">
        <p14:creationId xmlns:p14="http://schemas.microsoft.com/office/powerpoint/2010/main" val="8233048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113982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dirty="0" smtClean="0">
                <a:latin typeface="Comic Sans MS" panose="030F0702030302020204" pitchFamily="66" charset="0"/>
              </a:rPr>
              <a:t>Cardiovascular Diseases</a:t>
            </a:r>
            <a:br>
              <a:rPr lang="en-US" altLang="en-US" b="1" dirty="0" smtClean="0">
                <a:latin typeface="Comic Sans MS" panose="030F0702030302020204" pitchFamily="66" charset="0"/>
              </a:rPr>
            </a:br>
            <a:endParaRPr lang="en-US" altLang="en-US" b="1" dirty="0" smtClean="0">
              <a:latin typeface="Comic Sans MS" panose="030F0702030302020204" pitchFamily="66" charset="0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4038600" cy="4530725"/>
          </a:xfrm>
        </p:spPr>
        <p:txBody>
          <a:bodyPr>
            <a:noAutofit/>
          </a:bodyPr>
          <a:lstStyle/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u="sng" smtClean="0">
                <a:solidFill>
                  <a:srgbClr val="0000FF"/>
                </a:solidFill>
                <a:latin typeface="Comic Sans MS" panose="030F0702030302020204" pitchFamily="66" charset="0"/>
              </a:rPr>
              <a:t>Atheriosclerosis</a:t>
            </a:r>
            <a:r>
              <a:rPr lang="en-US" altLang="en-US" smtClean="0">
                <a:latin typeface="Comic Sans MS" panose="030F0702030302020204" pitchFamily="66" charset="0"/>
              </a:rPr>
              <a:t>- narrowed arteries due to fatty deposits; hardened by calcium</a:t>
            </a:r>
          </a:p>
          <a:p>
            <a:pPr indent="-341313">
              <a:spcBef>
                <a:spcPts val="6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Reduced blood flow</a:t>
            </a:r>
          </a:p>
          <a:p>
            <a:pPr indent="-341313">
              <a:spcBef>
                <a:spcPts val="6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Increase clotting</a:t>
            </a:r>
          </a:p>
          <a:p>
            <a:pPr indent="-341313">
              <a:spcBef>
                <a:spcPts val="6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Blocked flow to heart muscle-&gt; heart attack</a:t>
            </a:r>
          </a:p>
          <a:p>
            <a:pPr indent="-341313">
              <a:spcBef>
                <a:spcPts val="650"/>
              </a:spcBef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Blocked flow to the brain -&gt; stroke</a:t>
            </a: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1295400"/>
            <a:ext cx="35782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4800600" y="6334125"/>
            <a:ext cx="5486400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  <a:hlinkClick r:id="rId4"/>
              </a:rPr>
              <a:t>https://www.youtube.com/watch?v=zfAqC1oPbkw</a:t>
            </a:r>
            <a:endParaRPr lang="en-US" altLang="en-US" sz="1800">
              <a:solidFill>
                <a:schemeClr val="tx1"/>
              </a:solidFill>
              <a:hlinkClick r:id="rId5"/>
            </a:endParaRPr>
          </a:p>
        </p:txBody>
      </p:sp>
    </p:spTree>
    <p:extLst>
      <p:ext uri="{BB962C8B-B14F-4D97-AF65-F5344CB8AC3E}">
        <p14:creationId xmlns:p14="http://schemas.microsoft.com/office/powerpoint/2010/main" val="2977109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1139825"/>
          </a:xfrm>
        </p:spPr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smtClean="0">
                <a:latin typeface="Comic Sans MS" panose="030F0702030302020204" pitchFamily="66" charset="0"/>
              </a:rPr>
              <a:t>Cardiovascular Diseases Cont’d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219200"/>
            <a:ext cx="8229600" cy="1449388"/>
          </a:xfrm>
        </p:spPr>
        <p:txBody>
          <a:bodyPr/>
          <a:lstStyle/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100" u="sng">
                <a:solidFill>
                  <a:srgbClr val="0000FF"/>
                </a:solidFill>
                <a:latin typeface="Comic Sans MS" panose="030F0702030302020204" pitchFamily="66" charset="0"/>
              </a:rPr>
              <a:t>Hypertension</a:t>
            </a:r>
            <a:r>
              <a:rPr lang="en-US" altLang="en-US" sz="2100">
                <a:latin typeface="Comic Sans MS" panose="030F0702030302020204" pitchFamily="66" charset="0"/>
              </a:rPr>
              <a:t>- AKA high blood pressure- the force of blood flow which applies pressure to the arterial walls</a:t>
            </a:r>
          </a:p>
          <a:p>
            <a:pPr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100">
                <a:latin typeface="Comic Sans MS" panose="030F0702030302020204" pitchFamily="66" charset="0"/>
              </a:rPr>
              <a:t>Caused by heredity, diet or smoking</a:t>
            </a:r>
          </a:p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100">
              <a:latin typeface="Comic Sans MS" panose="030F0702030302020204" pitchFamily="66" charset="0"/>
            </a:endParaRPr>
          </a:p>
        </p:txBody>
      </p:sp>
      <p:sp>
        <p:nvSpPr>
          <p:cNvPr id="25604" name="Text Box 3"/>
          <p:cNvSpPr txBox="1">
            <a:spLocks noChangeArrowheads="1"/>
          </p:cNvSpPr>
          <p:nvPr/>
        </p:nvSpPr>
        <p:spPr bwMode="auto">
          <a:xfrm>
            <a:off x="1524000" y="2819400"/>
            <a:ext cx="3048000" cy="354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2500"/>
              </a:spcBef>
              <a:buClrTx/>
            </a:pPr>
            <a:r>
              <a:rPr lang="en-US" altLang="en-US" sz="3200" b="1">
                <a:solidFill>
                  <a:srgbClr val="AFBF39"/>
                </a:solidFill>
                <a:latin typeface="Comic Sans MS" panose="030F0702030302020204" pitchFamily="66" charset="0"/>
              </a:rPr>
              <a:t>#1 Cause of Death… 63 Million Americans have Cardiovascular Disease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4724400" y="2667001"/>
            <a:ext cx="5943600" cy="384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1800" b="1" u="sng">
                <a:solidFill>
                  <a:schemeClr val="tx1"/>
                </a:solidFill>
              </a:rPr>
              <a:t>Number of deaths for leading causes of death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1. Heart disease: 611,105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2. Cancer: 584,881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3. Chronic lower respiratory diseases: 149,205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4. Accidents (unintentional injuries): 130,557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5. Stroke (cerebrovascular diseases): 128,978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6. Alzheimer's disease: 84,767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7. Diabetes: 75,578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8. Influenza and Pneumonia: 56,979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9. Nephritis, nephrotic syndrome, and nephrosis: 47,112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800">
                <a:solidFill>
                  <a:schemeClr val="tx1"/>
                </a:solidFill>
              </a:rPr>
              <a:t>10. Intentional self-harm (suicide): 41,149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From CDC 2013</a:t>
            </a:r>
          </a:p>
        </p:txBody>
      </p:sp>
    </p:spTree>
    <p:extLst>
      <p:ext uri="{BB962C8B-B14F-4D97-AF65-F5344CB8AC3E}">
        <p14:creationId xmlns:p14="http://schemas.microsoft.com/office/powerpoint/2010/main" val="2262047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2438401" y="1524000"/>
            <a:ext cx="7623175" cy="1752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The Respiratory System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05200" y="3962400"/>
            <a:ext cx="6553200" cy="1752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56489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11398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Respiratory System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30725"/>
          </a:xfrm>
        </p:spPr>
        <p:txBody>
          <a:bodyPr/>
          <a:lstStyle/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4000" dirty="0" smtClean="0">
                <a:latin typeface="Comic Sans MS" panose="030F0702030302020204" pitchFamily="66" charset="0"/>
              </a:rPr>
              <a:t>Structures:  Lungs, pharynx, larynx, trachea, bronchi. </a:t>
            </a:r>
          </a:p>
          <a:p>
            <a:pPr marL="341313" indent="-341313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4000" dirty="0" smtClean="0">
              <a:latin typeface="Comic Sans MS" panose="030F0702030302020204" pitchFamily="66" charset="0"/>
            </a:endParaRPr>
          </a:p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4000" dirty="0" smtClean="0">
                <a:latin typeface="Comic Sans MS" panose="030F0702030302020204" pitchFamily="66" charset="0"/>
              </a:rPr>
              <a:t>Function:  </a:t>
            </a:r>
            <a:r>
              <a:rPr lang="en-US" altLang="en-US" sz="40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gas exchange</a:t>
            </a:r>
            <a:r>
              <a:rPr lang="en-US" altLang="en-US" sz="40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: </a:t>
            </a:r>
            <a:r>
              <a:rPr lang="en-US" altLang="en-US" sz="4000" dirty="0" smtClean="0">
                <a:latin typeface="Comic Sans MS" panose="030F0702030302020204" pitchFamily="66" charset="0"/>
              </a:rPr>
              <a:t>exchange of oxygen and carbon dioxide between the blood, the air, and tissues of the body.</a:t>
            </a:r>
          </a:p>
          <a:p>
            <a:pPr marL="341313" indent="-341313">
              <a:buClr>
                <a:srgbClr val="CC9900"/>
              </a:buClr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2971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33600" y="457200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smtClean="0">
                <a:latin typeface="Comic Sans MS" panose="030F0702030302020204" pitchFamily="66" charset="0"/>
              </a:rPr>
              <a:t>What is Respiration?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458200" cy="4525963"/>
          </a:xfrm>
        </p:spPr>
        <p:txBody>
          <a:bodyPr>
            <a:normAutofit/>
          </a:bodyPr>
          <a:lstStyle/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>
                <a:latin typeface="Comic Sans MS" panose="030F0702030302020204" pitchFamily="66" charset="0"/>
              </a:rPr>
              <a:t>Respiration- the process of breaking down </a:t>
            </a:r>
            <a:r>
              <a:rPr lang="en-US" altLang="en-US" sz="3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glucose</a:t>
            </a:r>
            <a:r>
              <a:rPr lang="en-US" altLang="en-US" sz="3200" u="sng" dirty="0">
                <a:latin typeface="Comic Sans MS" panose="030F0702030302020204" pitchFamily="66" charset="0"/>
              </a:rPr>
              <a:t> (</a:t>
            </a:r>
            <a:r>
              <a:rPr lang="en-US" altLang="en-US" sz="3200" dirty="0">
                <a:latin typeface="Comic Sans MS" panose="030F0702030302020204" pitchFamily="66" charset="0"/>
              </a:rPr>
              <a:t>using OXYGEN ) to release </a:t>
            </a:r>
            <a:r>
              <a:rPr lang="en-US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energy</a:t>
            </a:r>
            <a:r>
              <a:rPr lang="en-US" altLang="en-US" sz="3200" dirty="0">
                <a:latin typeface="Comic Sans MS" panose="030F0702030302020204" pitchFamily="66" charset="0"/>
              </a:rPr>
              <a:t>, which goes on in every cell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3200" dirty="0">
              <a:latin typeface="Comic Sans MS" panose="030F0702030302020204" pitchFamily="66" charset="0"/>
            </a:endParaRPr>
          </a:p>
          <a:p>
            <a:pPr indent="-341313">
              <a:spcBef>
                <a:spcPts val="65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dirty="0">
                <a:latin typeface="Comic Sans MS" panose="030F0702030302020204" pitchFamily="66" charset="0"/>
              </a:rPr>
              <a:t>Respiration- happens in all living things. It’s how they get energy from their food.</a:t>
            </a:r>
          </a:p>
        </p:txBody>
      </p:sp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541" y="4095521"/>
            <a:ext cx="2351087" cy="260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55392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81000"/>
            <a:ext cx="9144000" cy="6858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200" b="1">
                <a:latin typeface="Comic Sans MS" panose="030F0702030302020204" pitchFamily="66" charset="0"/>
              </a:rPr>
              <a:t>Follow Air Through Your Respiratory System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0" y="762000"/>
            <a:ext cx="4038600" cy="5486400"/>
          </a:xfrm>
        </p:spPr>
        <p:txBody>
          <a:bodyPr/>
          <a:lstStyle/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600" b="1"/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solidFill>
                  <a:srgbClr val="0000FF"/>
                </a:solidFill>
                <a:latin typeface="Comic Sans MS" panose="030F0702030302020204" pitchFamily="66" charset="0"/>
              </a:rPr>
              <a:t>MOUTH</a:t>
            </a:r>
            <a:r>
              <a:rPr lang="en-US" altLang="en-US" sz="2600" b="1">
                <a:latin typeface="Comic Sans MS" panose="030F0702030302020204" pitchFamily="66" charset="0"/>
              </a:rPr>
              <a:t> 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 to 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PHARYNX</a:t>
            </a:r>
            <a:r>
              <a:rPr lang="en-US" altLang="en-US" sz="2600" b="1">
                <a:solidFill>
                  <a:srgbClr val="0000FF"/>
                </a:solidFill>
                <a:latin typeface="Comic Sans MS" panose="030F0702030302020204" pitchFamily="66" charset="0"/>
              </a:rPr>
              <a:t>  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to 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Larynx (voicepipe) 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to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TRACHEA – main passageway 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to</a:t>
            </a:r>
          </a:p>
          <a:p>
            <a:pPr indent="-341313" algn="ctr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 b="1">
                <a:latin typeface="Comic Sans MS" panose="030F0702030302020204" pitchFamily="66" charset="0"/>
              </a:rPr>
              <a:t>  the </a:t>
            </a:r>
            <a:r>
              <a:rPr lang="en-US" altLang="en-US" sz="2600" b="1">
                <a:solidFill>
                  <a:srgbClr val="0000FF"/>
                </a:solidFill>
                <a:latin typeface="Comic Sans MS" panose="030F0702030302020204" pitchFamily="66" charset="0"/>
              </a:rPr>
              <a:t>LUNGS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2600" b="1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066800"/>
            <a:ext cx="4919663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724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11398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Airflow cont.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52601" y="1524000"/>
            <a:ext cx="3673475" cy="4737100"/>
          </a:xfrm>
        </p:spPr>
        <p:txBody>
          <a:bodyPr/>
          <a:lstStyle/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600">
                <a:latin typeface="Comic Sans MS" panose="030F0702030302020204" pitchFamily="66" charset="0"/>
              </a:rPr>
              <a:t>Once in the lungs, air flows through the bronchi which branch off into bronchioles.</a:t>
            </a:r>
            <a:r>
              <a:rPr lang="en-US" altLang="en-US" sz="2200" b="1">
                <a:latin typeface="Comic Sans MS" panose="030F0702030302020204" pitchFamily="66" charset="0"/>
              </a:rPr>
              <a:t> </a:t>
            </a:r>
            <a:r>
              <a:rPr lang="en-US" altLang="en-US" sz="2600">
                <a:latin typeface="Comic Sans MS" panose="030F0702030302020204" pitchFamily="66" charset="0"/>
              </a:rPr>
              <a:t>At the ends of the bronchioles, there are tiny air sacs called </a:t>
            </a:r>
            <a:r>
              <a:rPr lang="en-US" altLang="en-US" sz="2600" u="sng">
                <a:solidFill>
                  <a:srgbClr val="0000FF"/>
                </a:solidFill>
                <a:latin typeface="Comic Sans MS" panose="030F0702030302020204" pitchFamily="66" charset="0"/>
              </a:rPr>
              <a:t>alveoli</a:t>
            </a:r>
            <a:r>
              <a:rPr lang="en-US" altLang="en-US" sz="2600">
                <a:latin typeface="Comic Sans MS" panose="030F0702030302020204" pitchFamily="66" charset="0"/>
              </a:rPr>
              <a:t>.</a:t>
            </a:r>
            <a:r>
              <a:rPr lang="en-US" altLang="en-US" sz="2600"/>
              <a:t>  </a:t>
            </a:r>
            <a:br>
              <a:rPr lang="en-US" altLang="en-US" sz="2600"/>
            </a:br>
            <a:endParaRPr lang="en-US" altLang="en-US" sz="2600"/>
          </a:p>
        </p:txBody>
      </p:sp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1554163"/>
            <a:ext cx="4919662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626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 smtClean="0"/>
              <a:t>Objectives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5400" dirty="0" smtClean="0"/>
              <a:t>Circulatory and Respiratory System Notes</a:t>
            </a:r>
          </a:p>
          <a:p>
            <a:pPr marL="514350" indent="-514350">
              <a:buAutoNum type="arabicParenR"/>
            </a:pPr>
            <a:r>
              <a:rPr lang="en-US" sz="5400" dirty="0" smtClean="0"/>
              <a:t>Track Star Video</a:t>
            </a:r>
          </a:p>
          <a:p>
            <a:pPr marL="514350" indent="-514350">
              <a:buAutoNum type="arabicParenR"/>
            </a:pPr>
            <a:r>
              <a:rPr lang="en-US" sz="5400" dirty="0" smtClean="0"/>
              <a:t>Reaction Time Lab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9683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163763" y="365125"/>
            <a:ext cx="3840162" cy="2286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Lungs and Internal </a:t>
            </a:r>
            <a:br>
              <a:rPr lang="en-US" altLang="en-US" smtClean="0">
                <a:latin typeface="Comic Sans MS" panose="030F0702030302020204" pitchFamily="66" charset="0"/>
              </a:rPr>
            </a:br>
            <a:r>
              <a:rPr lang="en-US" altLang="en-US" smtClean="0">
                <a:latin typeface="Comic Sans MS" panose="030F0702030302020204" pitchFamily="66" charset="0"/>
              </a:rPr>
              <a:t>Structures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828800" y="2895601"/>
            <a:ext cx="8401050" cy="3179763"/>
          </a:xfrm>
        </p:spPr>
        <p:txBody>
          <a:bodyPr/>
          <a:lstStyle/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2600">
                <a:latin typeface="Comic Sans MS" panose="030F0702030302020204" pitchFamily="66" charset="0"/>
              </a:rPr>
              <a:t>Cells need oxygen and nutrients. They need to excrete waste products like CO</a:t>
            </a:r>
            <a:r>
              <a:rPr lang="en-US" altLang="en-US" sz="2600" baseline="-25000">
                <a:latin typeface="Comic Sans MS" panose="030F0702030302020204" pitchFamily="66" charset="0"/>
              </a:rPr>
              <a:t>2</a:t>
            </a:r>
            <a:r>
              <a:rPr lang="en-US" altLang="en-US" sz="2600">
                <a:latin typeface="Comic Sans MS" panose="030F0702030302020204" pitchFamily="66" charset="0"/>
              </a:rPr>
              <a:t>. Humans exchange </a:t>
            </a:r>
            <a:r>
              <a:rPr lang="en-US" altLang="en-US" sz="2600" u="sng">
                <a:solidFill>
                  <a:srgbClr val="0000FF"/>
                </a:solidFill>
                <a:latin typeface="Comic Sans MS" panose="030F0702030302020204" pitchFamily="66" charset="0"/>
              </a:rPr>
              <a:t>oxygen</a:t>
            </a:r>
            <a:r>
              <a:rPr lang="en-US" altLang="en-US" sz="2600">
                <a:latin typeface="Comic Sans MS" panose="030F0702030302020204" pitchFamily="66" charset="0"/>
              </a:rPr>
              <a:t> and </a:t>
            </a:r>
            <a:r>
              <a:rPr lang="en-US" altLang="en-US" sz="2600" u="sng">
                <a:solidFill>
                  <a:srgbClr val="0000FF"/>
                </a:solidFill>
                <a:latin typeface="Comic Sans MS" panose="030F0702030302020204" pitchFamily="66" charset="0"/>
              </a:rPr>
              <a:t>carbon dioxide</a:t>
            </a:r>
            <a:r>
              <a:rPr lang="en-US" altLang="en-US" sz="2600">
                <a:latin typeface="Comic Sans MS" panose="030F0702030302020204" pitchFamily="66" charset="0"/>
              </a:rPr>
              <a:t> through their lungs.</a:t>
            </a:r>
          </a:p>
          <a:p>
            <a:pPr marL="669925" lvl="1" indent="-323850">
              <a:buSzPct val="6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mtClean="0">
              <a:solidFill>
                <a:srgbClr val="0099FF"/>
              </a:solidFill>
              <a:latin typeface="Comic Sans MS" panose="030F0702030302020204" pitchFamily="66" charset="0"/>
            </a:endParaRPr>
          </a:p>
          <a:p>
            <a:pPr marL="669925" lvl="1" indent="-323850">
              <a:spcBef>
                <a:spcPts val="750"/>
              </a:spcBef>
              <a:buSzPct val="6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Alveoli- have thin permeable walls that are surrounded by </a:t>
            </a:r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capillaries</a:t>
            </a:r>
            <a:r>
              <a:rPr lang="en-US" altLang="en-US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mtClean="0">
                <a:latin typeface="Comic Sans MS" panose="030F0702030302020204" pitchFamily="66" charset="0"/>
              </a:rPr>
              <a:t>for </a:t>
            </a:r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gas</a:t>
            </a:r>
            <a:r>
              <a:rPr lang="en-US" altLang="en-US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mtClean="0">
                <a:latin typeface="Comic Sans MS" panose="030F0702030302020204" pitchFamily="66" charset="0"/>
              </a:rPr>
              <a:t>exchange (</a:t>
            </a:r>
            <a:r>
              <a:rPr lang="en-US" altLang="en-US" u="sng" smtClean="0">
                <a:solidFill>
                  <a:srgbClr val="0000FF"/>
                </a:solidFill>
                <a:latin typeface="Comic Sans MS" panose="030F0702030302020204" pitchFamily="66" charset="0"/>
              </a:rPr>
              <a:t>diffusion</a:t>
            </a:r>
            <a:r>
              <a:rPr lang="en-US" altLang="en-US" smtClean="0">
                <a:latin typeface="Comic Sans MS" panose="030F0702030302020204" pitchFamily="66" charset="0"/>
              </a:rPr>
              <a:t>) with blood</a:t>
            </a:r>
          </a:p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mtClean="0">
              <a:solidFill>
                <a:srgbClr val="0000FF"/>
              </a:solidFill>
            </a:endParaRPr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676"/>
            <a:ext cx="3810000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728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u="sng" smtClean="0">
                <a:latin typeface="Comic Sans MS" panose="030F0702030302020204" pitchFamily="66" charset="0"/>
              </a:rPr>
              <a:t>Gas Exchange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0"/>
            <a:ext cx="8382000" cy="4343400"/>
          </a:xfrm>
        </p:spPr>
        <p:txBody>
          <a:bodyPr>
            <a:normAutofit fontScale="92500" lnSpcReduction="20000"/>
          </a:bodyPr>
          <a:lstStyle/>
          <a:p>
            <a:pPr marL="0" indent="1588">
              <a:spcBef>
                <a:spcPct val="20000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>
                <a:latin typeface="Comic Sans MS" panose="030F0702030302020204" pitchFamily="66" charset="0"/>
              </a:rPr>
              <a:t>Oxygen is carried by a </a:t>
            </a:r>
            <a:br>
              <a:rPr lang="en-US" altLang="en-US" sz="3200">
                <a:latin typeface="Comic Sans MS" panose="030F0702030302020204" pitchFamily="66" charset="0"/>
              </a:rPr>
            </a:br>
            <a:r>
              <a:rPr lang="en-US" altLang="en-US" sz="3200">
                <a:latin typeface="Comic Sans MS" panose="030F0702030302020204" pitchFamily="66" charset="0"/>
              </a:rPr>
              <a:t>PROTEIN</a:t>
            </a:r>
            <a:r>
              <a:rPr lang="en-US" altLang="en-US" sz="320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>
                <a:latin typeface="Comic Sans MS" panose="030F0702030302020204" pitchFamily="66" charset="0"/>
              </a:rPr>
              <a:t>in the blood </a:t>
            </a:r>
            <a:br>
              <a:rPr lang="en-US" altLang="en-US" sz="3200">
                <a:latin typeface="Comic Sans MS" panose="030F0702030302020204" pitchFamily="66" charset="0"/>
              </a:rPr>
            </a:br>
            <a:r>
              <a:rPr lang="en-US" altLang="en-US" sz="3200">
                <a:latin typeface="Comic Sans MS" panose="030F0702030302020204" pitchFamily="66" charset="0"/>
              </a:rPr>
              <a:t>called </a:t>
            </a:r>
            <a:r>
              <a:rPr lang="en-US" altLang="en-US" sz="3200" u="sng">
                <a:solidFill>
                  <a:srgbClr val="0000FF"/>
                </a:solidFill>
                <a:latin typeface="Comic Sans MS" panose="030F0702030302020204" pitchFamily="66" charset="0"/>
              </a:rPr>
              <a:t>hemoglobin</a:t>
            </a:r>
          </a:p>
          <a:p>
            <a:pPr marL="0" indent="1588">
              <a:spcBef>
                <a:spcPct val="20000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3200">
              <a:latin typeface="Comic Sans MS" panose="030F0702030302020204" pitchFamily="66" charset="0"/>
            </a:endParaRPr>
          </a:p>
          <a:p>
            <a:pPr marL="0" indent="1588">
              <a:spcBef>
                <a:spcPct val="20000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>
                <a:latin typeface="Comic Sans MS" panose="030F0702030302020204" pitchFamily="66" charset="0"/>
              </a:rPr>
              <a:t>The medulla oblongata of the brain monitors the amount of </a:t>
            </a:r>
            <a:r>
              <a:rPr lang="en-US" altLang="en-US" sz="3200" u="sng">
                <a:solidFill>
                  <a:srgbClr val="0000FF"/>
                </a:solidFill>
                <a:latin typeface="Comic Sans MS" panose="030F0702030302020204" pitchFamily="66" charset="0"/>
              </a:rPr>
              <a:t>carbon dioxide</a:t>
            </a:r>
            <a:r>
              <a:rPr lang="en-US" altLang="en-US" sz="320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>
                <a:latin typeface="Comic Sans MS" panose="030F0702030302020204" pitchFamily="66" charset="0"/>
              </a:rPr>
              <a:t>in the blood. High concentrations of CO2 lead to deeper or faster breathing,</a:t>
            </a:r>
            <a:r>
              <a:rPr lang="en-US" altLang="en-US" sz="320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>
                <a:latin typeface="Comic Sans MS" panose="030F0702030302020204" pitchFamily="66" charset="0"/>
              </a:rPr>
              <a:t>which results in an intake of more oxygen. Simultaneously, CO2 is exhaled as waste.</a:t>
            </a:r>
          </a:p>
          <a:p>
            <a:pPr marL="0" indent="1588">
              <a:spcBef>
                <a:spcPct val="20000"/>
              </a:spcBef>
              <a:buSzPct val="65000"/>
              <a:buFontTx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9940" name="Picture 5" descr="1GZX_Haemoglobi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762000"/>
            <a:ext cx="2592388" cy="2592388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995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28600"/>
            <a:ext cx="8686800" cy="7620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400" b="1">
                <a:latin typeface="Comic Sans MS" panose="030F0702030302020204" pitchFamily="66" charset="0"/>
              </a:rPr>
              <a:t>Other Parts of the Respiratory System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6269" y="838200"/>
            <a:ext cx="11931267" cy="2667000"/>
          </a:xfrm>
        </p:spPr>
        <p:txBody>
          <a:bodyPr>
            <a:noAutofit/>
          </a:bodyPr>
          <a:lstStyle/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u="sng" dirty="0">
                <a:latin typeface="Comic Sans MS" panose="030F0702030302020204" pitchFamily="66" charset="0"/>
              </a:rPr>
              <a:t>Diaphragm</a:t>
            </a:r>
            <a:r>
              <a:rPr lang="en-US" altLang="en-US" sz="3200" dirty="0">
                <a:latin typeface="Comic Sans MS" panose="030F0702030302020204" pitchFamily="66" charset="0"/>
              </a:rPr>
              <a:t>- when the air pressure on the outside differs from the pressure on the inside of the body, the brain sends a signal to the diaphragm.  It contracts making the chest cavity </a:t>
            </a:r>
            <a:r>
              <a:rPr lang="en-US" altLang="en-US" sz="3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enlarge</a:t>
            </a:r>
            <a:r>
              <a:rPr lang="en-US" altLang="en-US" sz="3200" dirty="0">
                <a:solidFill>
                  <a:srgbClr val="0099FF"/>
                </a:solidFill>
                <a:latin typeface="Comic Sans MS" panose="030F0702030302020204" pitchFamily="66" charset="0"/>
              </a:rPr>
              <a:t> –</a:t>
            </a:r>
            <a:r>
              <a:rPr lang="en-US" altLang="en-US" sz="3200" dirty="0">
                <a:latin typeface="Comic Sans MS" panose="030F0702030302020204" pitchFamily="66" charset="0"/>
              </a:rPr>
              <a:t> taking in air called </a:t>
            </a:r>
            <a:r>
              <a:rPr lang="en-US" altLang="en-US" sz="3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inhalation</a:t>
            </a:r>
            <a:r>
              <a:rPr lang="en-US" altLang="en-US" sz="3200" u="sng" dirty="0">
                <a:solidFill>
                  <a:srgbClr val="0099FF"/>
                </a:solidFill>
                <a:latin typeface="Comic Sans MS" panose="030F0702030302020204" pitchFamily="66" charset="0"/>
              </a:rPr>
              <a:t>; </a:t>
            </a:r>
            <a:r>
              <a:rPr lang="en-US" altLang="en-US" sz="3200" dirty="0">
                <a:latin typeface="Comic Sans MS" panose="030F0702030302020204" pitchFamily="66" charset="0"/>
              </a:rPr>
              <a:t>When the diaphragm relaxes, it reduces the size of the chest cavity forcing air out called </a:t>
            </a:r>
            <a:r>
              <a:rPr lang="en-US" altLang="en-US" sz="3200" u="sng" dirty="0">
                <a:solidFill>
                  <a:srgbClr val="0000FF"/>
                </a:solidFill>
                <a:latin typeface="Comic Sans MS" panose="030F0702030302020204" pitchFamily="66" charset="0"/>
              </a:rPr>
              <a:t>exhalation</a:t>
            </a:r>
          </a:p>
        </p:txBody>
      </p:sp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733800"/>
            <a:ext cx="3246438" cy="290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657601"/>
            <a:ext cx="325437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9141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9144000" cy="1143000"/>
          </a:xfrm>
        </p:spPr>
        <p:txBody>
          <a:bodyPr>
            <a:normAutofit fontScale="90000"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smtClean="0">
                <a:latin typeface="Comic Sans MS" panose="030F0702030302020204" pitchFamily="66" charset="0"/>
              </a:rPr>
              <a:t>Filtration System to Purify Air You Breathe</a:t>
            </a: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84742" y="1752600"/>
            <a:ext cx="11556694" cy="4267200"/>
          </a:xfrm>
        </p:spPr>
        <p:txBody>
          <a:bodyPr>
            <a:normAutofit fontScale="92500"/>
          </a:bodyPr>
          <a:lstStyle/>
          <a:p>
            <a:pPr marL="569913" indent="-569913">
              <a:buClr>
                <a:srgbClr val="CC9900"/>
              </a:buClr>
              <a:buSzPct val="65000"/>
              <a:buFont typeface="Times New Roman" panose="02020603050405020304" pitchFamily="18" charset="0"/>
              <a:buChar char="•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US" altLang="en-US" sz="4000" b="1" dirty="0" smtClean="0">
                <a:latin typeface="Comic Sans MS" panose="030F0702030302020204" pitchFamily="66" charset="0"/>
              </a:rPr>
              <a:t>Nose hairs and Mucus- trap small particles of 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dust</a:t>
            </a:r>
            <a:r>
              <a:rPr lang="en-US" altLang="en-US" sz="40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latin typeface="Comic Sans MS" panose="030F0702030302020204" pitchFamily="66" charset="0"/>
              </a:rPr>
              <a:t>and 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bacteria</a:t>
            </a:r>
          </a:p>
          <a:p>
            <a:pPr marL="569913" indent="-569913">
              <a:buClr>
                <a:srgbClr val="CC9900"/>
              </a:buClr>
              <a:buSzPct val="65000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US" altLang="en-US" sz="4000" b="1" dirty="0" smtClean="0">
              <a:latin typeface="Comic Sans MS" panose="030F0702030302020204" pitchFamily="66" charset="0"/>
            </a:endParaRPr>
          </a:p>
          <a:p>
            <a:pPr marL="569913" indent="-569913">
              <a:buClr>
                <a:srgbClr val="CC9900"/>
              </a:buClr>
              <a:buSzPct val="65000"/>
              <a:buFont typeface="Times New Roman" panose="02020603050405020304" pitchFamily="18" charset="0"/>
              <a:buChar char="•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US" altLang="en-US" sz="4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Cilia- moves mucus and it’s trapped particles to the throat</a:t>
            </a:r>
            <a:r>
              <a:rPr lang="en-US" altLang="en-US" sz="40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latin typeface="Comic Sans MS" panose="030F0702030302020204" pitchFamily="66" charset="0"/>
              </a:rPr>
              <a:t>to be swallowed</a:t>
            </a:r>
          </a:p>
          <a:p>
            <a:pPr marL="569913" indent="-569913">
              <a:buClr>
                <a:srgbClr val="CC9900"/>
              </a:buClr>
              <a:buSzPct val="65000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US" altLang="en-US" sz="4000" b="1" dirty="0" smtClean="0">
              <a:latin typeface="Comic Sans MS" panose="030F0702030302020204" pitchFamily="66" charset="0"/>
            </a:endParaRPr>
          </a:p>
          <a:p>
            <a:pPr marL="569913" indent="-569913">
              <a:buClr>
                <a:srgbClr val="CC9900"/>
              </a:buClr>
              <a:buSzPct val="65000"/>
              <a:buFont typeface="Times New Roman" panose="02020603050405020304" pitchFamily="18" charset="0"/>
              <a:buChar char="•"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r>
              <a:rPr lang="en-US" altLang="en-US" sz="4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Coughing</a:t>
            </a:r>
            <a:r>
              <a:rPr lang="en-US" altLang="en-US" sz="4000" b="1" dirty="0" smtClean="0">
                <a:solidFill>
                  <a:srgbClr val="0099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000" b="1" dirty="0" smtClean="0">
                <a:latin typeface="Comic Sans MS" panose="030F0702030302020204" pitchFamily="66" charset="0"/>
              </a:rPr>
              <a:t>and </a:t>
            </a:r>
            <a:r>
              <a:rPr lang="en-US" altLang="en-US" sz="40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sneezing</a:t>
            </a:r>
            <a:r>
              <a:rPr lang="en-US" altLang="en-US" sz="4000" b="1" dirty="0" smtClean="0">
                <a:latin typeface="Comic Sans MS" panose="030F0702030302020204" pitchFamily="66" charset="0"/>
              </a:rPr>
              <a:t> –clears excess mucus</a:t>
            </a:r>
          </a:p>
          <a:p>
            <a:pPr marL="569913" indent="-569913">
              <a:spcBef>
                <a:spcPts val="650"/>
              </a:spcBef>
              <a:buSzPct val="65000"/>
              <a:buNone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US" altLang="en-US" sz="2600" b="1" dirty="0"/>
          </a:p>
          <a:p>
            <a:pPr marL="569913" indent="-569913">
              <a:spcBef>
                <a:spcPts val="650"/>
              </a:spcBef>
              <a:buSzPct val="65000"/>
              <a:buNone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US" altLang="en-US" sz="2600" b="1" dirty="0"/>
          </a:p>
          <a:p>
            <a:pPr marL="569913" indent="-569913">
              <a:spcBef>
                <a:spcPts val="650"/>
              </a:spcBef>
              <a:buSzPct val="65000"/>
              <a:buNone/>
              <a:tabLst>
                <a:tab pos="1139825" algn="l"/>
                <a:tab pos="2054225" algn="l"/>
                <a:tab pos="2968625" algn="l"/>
                <a:tab pos="3883025" algn="l"/>
                <a:tab pos="4797425" algn="l"/>
                <a:tab pos="5711825" algn="l"/>
                <a:tab pos="6626225" algn="l"/>
                <a:tab pos="7540625" algn="l"/>
                <a:tab pos="8455025" algn="l"/>
                <a:tab pos="9369425" algn="l"/>
                <a:tab pos="10283825" algn="l"/>
              </a:tabLst>
            </a:pPr>
            <a:endParaRPr lang="en-US" alt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1801841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/>
          </p:nvPr>
        </p:nvSpPr>
        <p:spPr>
          <a:xfrm>
            <a:off x="1981200" y="277814"/>
            <a:ext cx="8229600" cy="11398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Emphysema- a form of COPD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187" y="1554164"/>
            <a:ext cx="6066890" cy="3183089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100" dirty="0">
                <a:latin typeface="Comic Sans MS" panose="030F0702030302020204" pitchFamily="66" charset="0"/>
              </a:rPr>
              <a:t>Factors like </a:t>
            </a:r>
            <a:r>
              <a:rPr lang="en-US" altLang="en-US" sz="3100" b="1" u="sng" dirty="0">
                <a:solidFill>
                  <a:srgbClr val="0000FF"/>
                </a:solidFill>
                <a:latin typeface="Comic Sans MS" panose="030F0702030302020204" pitchFamily="66" charset="0"/>
              </a:rPr>
              <a:t>smoking</a:t>
            </a:r>
            <a:r>
              <a:rPr lang="en-US" altLang="en-US" sz="3100" dirty="0">
                <a:latin typeface="Comic Sans MS" panose="030F0702030302020204" pitchFamily="66" charset="0"/>
              </a:rPr>
              <a:t> and inhaling dangerous chemicals weaken the walls of the alveoli. This makes it harder for gases to exchange and in turn harder to breath and perform routine daily activities.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600" dirty="0">
              <a:latin typeface="Comic Sans MS" panose="030F0702030302020204" pitchFamily="66" charset="0"/>
            </a:endParaRPr>
          </a:p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600" dirty="0">
              <a:latin typeface="Comic Sans MS" panose="030F0702030302020204" pitchFamily="66" charset="0"/>
            </a:endParaRPr>
          </a:p>
        </p:txBody>
      </p:sp>
      <p:pic>
        <p:nvPicPr>
          <p:cNvPr id="460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04976"/>
            <a:ext cx="428625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121187" y="4953001"/>
            <a:ext cx="5898613" cy="15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ts val="750"/>
              </a:spcBef>
              <a:buClr>
                <a:srgbClr val="CC9900"/>
              </a:buClr>
              <a:buSzPct val="65000"/>
            </a:pPr>
            <a:r>
              <a:rPr lang="en-US" altLang="en-US" sz="2400" dirty="0">
                <a:solidFill>
                  <a:srgbClr val="000000"/>
                </a:solidFill>
              </a:rPr>
              <a:t>15 Million Americans have COPD and approximately 12 Million have it but do not know it.</a:t>
            </a:r>
          </a:p>
          <a:p>
            <a:pPr>
              <a:lnSpc>
                <a:spcPct val="90000"/>
              </a:lnSpc>
              <a:spcBef>
                <a:spcPts val="750"/>
              </a:spcBef>
              <a:buClr>
                <a:srgbClr val="CC9900"/>
              </a:buClr>
              <a:buSzPct val="65000"/>
            </a:pPr>
            <a:r>
              <a:rPr lang="en-US" altLang="en-US" sz="2400" dirty="0">
                <a:solidFill>
                  <a:srgbClr val="000000"/>
                </a:solidFill>
              </a:rPr>
              <a:t>80%-90% are caused from smoking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5744788" y="5895860"/>
            <a:ext cx="498867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hlinkClick r:id="rId4"/>
              </a:rPr>
              <a:t>https://www.youtube.com/watch?v=T1G9Rl65M-Q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430100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59" y="-373005"/>
            <a:ext cx="11810082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/>
              <a:t>Preparing for the Big Event: Pregnancy</a:t>
            </a:r>
            <a:endParaRPr lang="en-US" sz="5400" b="1" u="sng" dirty="0"/>
          </a:p>
        </p:txBody>
      </p:sp>
      <p:pic>
        <p:nvPicPr>
          <p:cNvPr id="4" name="p7D6Y9857uk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332" y="632437"/>
            <a:ext cx="11988188" cy="61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02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Reaction Time Lab!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5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2438401" y="1524000"/>
            <a:ext cx="7623175" cy="1752600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mtClean="0">
                <a:latin typeface="Comic Sans MS" panose="030F0702030302020204" pitchFamily="66" charset="0"/>
              </a:rPr>
              <a:t>The Circulatory System</a:t>
            </a:r>
            <a:r>
              <a:rPr lang="en-US" altLang="en-US" smtClean="0"/>
              <a:t> 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3505200" y="3962400"/>
            <a:ext cx="6553200" cy="1752600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673557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ChangeArrowheads="1"/>
          </p:cNvSpPr>
          <p:nvPr/>
        </p:nvSpPr>
        <p:spPr bwMode="auto">
          <a:xfrm>
            <a:off x="2133600" y="348369"/>
            <a:ext cx="7620000" cy="212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b="1" u="sng">
                <a:solidFill>
                  <a:srgbClr val="006633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Circulatory System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400" b="1" u="sng">
              <a:solidFill>
                <a:srgbClr val="006633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endParaRPr lang="en-US" altLang="en-US" sz="4400" b="1" u="sng">
              <a:cs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0"/>
            <a:ext cx="8382000" cy="5257800"/>
          </a:xfrm>
        </p:spPr>
        <p:txBody>
          <a:bodyPr/>
          <a:lstStyle/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u="sng" dirty="0" smtClean="0">
                <a:latin typeface="Comic Sans MS" panose="030F0702030302020204" pitchFamily="66" charset="0"/>
              </a:rPr>
              <a:t>Structures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:  Heart, blood vessels and blood.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u="sng" dirty="0" smtClean="0">
                <a:latin typeface="Comic Sans MS" panose="030F0702030302020204" pitchFamily="66" charset="0"/>
              </a:rPr>
              <a:t>Function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: 3 types of blood vessels that</a:t>
            </a:r>
            <a:r>
              <a:rPr lang="en-US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carry oxygen</a:t>
            </a:r>
            <a:r>
              <a:rPr lang="en-US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and other</a:t>
            </a:r>
            <a:r>
              <a:rPr lang="en-US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nutrients</a:t>
            </a:r>
            <a:r>
              <a:rPr lang="en-US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through the heart.</a:t>
            </a:r>
          </a:p>
          <a:p>
            <a:pPr marL="341313" indent="-341313">
              <a:buClr>
                <a:srgbClr val="CC9900"/>
              </a:buClr>
              <a:buSzPct val="65000"/>
              <a:buFont typeface="Wingdings" panose="05000000000000000000" pitchFamily="2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3200" dirty="0" smtClean="0">
                <a:latin typeface="Comic Sans MS" panose="030F0702030302020204" pitchFamily="66" charset="0"/>
              </a:rPr>
              <a:t>The circulatory system and respiratory systems supply cells throughout the body with the nutrients and oxygen they need to do cellular respiration.</a:t>
            </a:r>
          </a:p>
          <a:p>
            <a:pPr marL="341313" indent="-341313">
              <a:buSzPct val="65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4952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11398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b="1" smtClean="0">
                <a:latin typeface="Comic Sans MS" panose="030F0702030302020204" pitchFamily="66" charset="0"/>
              </a:rPr>
              <a:t>Blood Vessels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06563" y="1096963"/>
            <a:ext cx="8610600" cy="5562600"/>
          </a:xfrm>
        </p:spPr>
        <p:txBody>
          <a:bodyPr>
            <a:normAutofit/>
          </a:bodyPr>
          <a:lstStyle/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Arteries -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  carry oxygenated blood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away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 from the heart under high pressure.</a:t>
            </a:r>
          </a:p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Capillaries</a:t>
            </a:r>
            <a:r>
              <a:rPr lang="en-US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–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 are the smallest of the blood vessels. They are involved in the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exchanges of materials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 at the tissues by letting substances diffuse in and out of their walls. They supply food and oxygen and take away wastes like CO2.</a:t>
            </a:r>
          </a:p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Veins</a:t>
            </a:r>
            <a:r>
              <a:rPr lang="en-US" altLang="en-US" sz="3200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–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 carry the </a:t>
            </a:r>
            <a:r>
              <a:rPr lang="en-US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deoxygenated blood back to the heart</a:t>
            </a:r>
            <a:r>
              <a:rPr lang="en-US" altLang="en-US" sz="3200" dirty="0" smtClean="0">
                <a:latin typeface="Comic Sans MS" panose="030F0702030302020204" pitchFamily="66" charset="0"/>
              </a:rPr>
              <a:t> at low pressure.</a:t>
            </a:r>
          </a:p>
        </p:txBody>
      </p:sp>
    </p:spTree>
    <p:extLst>
      <p:ext uri="{BB962C8B-B14F-4D97-AF65-F5344CB8AC3E}">
        <p14:creationId xmlns:p14="http://schemas.microsoft.com/office/powerpoint/2010/main" val="36096801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752600" y="4572000"/>
            <a:ext cx="8229600" cy="1981200"/>
          </a:xfrm>
        </p:spPr>
        <p:txBody>
          <a:bodyPr/>
          <a:lstStyle/>
          <a:p>
            <a:pPr indent="-341313"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b="1" u="sng" smtClean="0">
                <a:latin typeface="Comic Sans MS" panose="030F0702030302020204" pitchFamily="66" charset="0"/>
              </a:rPr>
              <a:t>White Blood Cells</a:t>
            </a:r>
            <a:r>
              <a:rPr lang="en-US" altLang="en-US" smtClean="0">
                <a:latin typeface="Comic Sans MS" panose="030F0702030302020204" pitchFamily="66" charset="0"/>
              </a:rPr>
              <a:t> – used to fight against </a:t>
            </a:r>
            <a:r>
              <a:rPr lang="en-US" altLang="en-US" u="sng" smtClean="0">
                <a:solidFill>
                  <a:srgbClr val="0000FF"/>
                </a:solidFill>
                <a:latin typeface="Comic Sans MS" panose="030F0702030302020204" pitchFamily="66" charset="0"/>
              </a:rPr>
              <a:t>disease</a:t>
            </a:r>
            <a:r>
              <a:rPr lang="en-US" altLang="en-US" smtClean="0">
                <a:latin typeface="Comic Sans MS" panose="030F0702030302020204" pitchFamily="66" charset="0"/>
              </a:rPr>
              <a:t>. WBC’s produces </a:t>
            </a:r>
            <a:r>
              <a:rPr lang="en-US" altLang="en-US" smtClean="0">
                <a:solidFill>
                  <a:schemeClr val="tx1"/>
                </a:solidFill>
                <a:latin typeface="Comic Sans MS" panose="030F0702030302020204" pitchFamily="66" charset="0"/>
              </a:rPr>
              <a:t>antibodies</a:t>
            </a:r>
            <a:r>
              <a:rPr lang="en-US" altLang="en-US" smtClean="0">
                <a:latin typeface="Comic Sans MS" panose="030F0702030302020204" pitchFamily="66" charset="0"/>
              </a:rPr>
              <a:t> to fight microbes.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6" y="1066801"/>
            <a:ext cx="378142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1524000" y="381001"/>
            <a:ext cx="5486400" cy="478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7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3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4572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6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>
              <a:spcBef>
                <a:spcPts val="5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2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lvl="1">
              <a:spcBef>
                <a:spcPts val="800"/>
              </a:spcBef>
              <a:buClrTx/>
            </a:pPr>
            <a:r>
              <a:rPr lang="en-US" altLang="en-US" sz="3200" b="1" u="sng">
                <a:latin typeface="Comic Sans MS" panose="030F0702030302020204" pitchFamily="66" charset="0"/>
              </a:rPr>
              <a:t>Red Blood Cells</a:t>
            </a:r>
            <a:r>
              <a:rPr lang="en-US" altLang="en-US" sz="3200">
                <a:latin typeface="Comic Sans MS" panose="030F0702030302020204" pitchFamily="66" charset="0"/>
              </a:rPr>
              <a:t> – have the job of carrying </a:t>
            </a:r>
            <a:r>
              <a:rPr lang="en-US" altLang="en-US" sz="3200" u="sng">
                <a:solidFill>
                  <a:srgbClr val="0000FF"/>
                </a:solidFill>
                <a:latin typeface="Comic Sans MS" panose="030F0702030302020204" pitchFamily="66" charset="0"/>
              </a:rPr>
              <a:t>oxygen</a:t>
            </a:r>
            <a:r>
              <a:rPr lang="en-US" altLang="en-US" sz="3200">
                <a:latin typeface="Comic Sans MS" panose="030F0702030302020204" pitchFamily="66" charset="0"/>
              </a:rPr>
              <a:t> from the </a:t>
            </a:r>
            <a:r>
              <a:rPr lang="en-US" altLang="en-US" sz="3200">
                <a:solidFill>
                  <a:schemeClr val="tx1"/>
                </a:solidFill>
                <a:latin typeface="Comic Sans MS" panose="030F0702030302020204" pitchFamily="66" charset="0"/>
              </a:rPr>
              <a:t>lungs</a:t>
            </a:r>
            <a:r>
              <a:rPr lang="en-US" altLang="en-US" sz="3200">
                <a:latin typeface="Comic Sans MS" panose="030F0702030302020204" pitchFamily="66" charset="0"/>
              </a:rPr>
              <a:t> to all the cells in the body. RBC’s contain </a:t>
            </a:r>
            <a:r>
              <a:rPr lang="en-US" altLang="en-US" sz="3200">
                <a:solidFill>
                  <a:schemeClr val="tx1"/>
                </a:solidFill>
                <a:latin typeface="Comic Sans MS" panose="030F0702030302020204" pitchFamily="66" charset="0"/>
              </a:rPr>
              <a:t>hemoglobin</a:t>
            </a:r>
            <a:r>
              <a:rPr lang="en-US" altLang="en-US" sz="3200">
                <a:latin typeface="Comic Sans MS" panose="030F0702030302020204" pitchFamily="66" charset="0"/>
              </a:rPr>
              <a:t> which contains the mineral iron and gives the red color to blood.</a:t>
            </a:r>
          </a:p>
          <a:p>
            <a:pPr>
              <a:spcBef>
                <a:spcPts val="2000"/>
              </a:spcBef>
              <a:buClrTx/>
            </a:pPr>
            <a:endParaRPr lang="en-US" altLang="en-US" sz="3200"/>
          </a:p>
        </p:txBody>
      </p:sp>
    </p:spTree>
    <p:extLst>
      <p:ext uri="{BB962C8B-B14F-4D97-AF65-F5344CB8AC3E}">
        <p14:creationId xmlns:p14="http://schemas.microsoft.com/office/powerpoint/2010/main" val="1227930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4038600" cy="4530725"/>
          </a:xfrm>
        </p:spPr>
        <p:txBody>
          <a:bodyPr/>
          <a:lstStyle/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en-US" sz="3200" b="1" u="sng">
                <a:solidFill>
                  <a:srgbClr val="0000FF"/>
                </a:solidFill>
                <a:latin typeface="Comic Sans MS" panose="030F0702030302020204" pitchFamily="66" charset="0"/>
              </a:rPr>
              <a:t>Plasma</a:t>
            </a:r>
            <a:r>
              <a:rPr lang="en-US" altLang="en-US" sz="3200">
                <a:solidFill>
                  <a:srgbClr val="CC99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3200">
                <a:latin typeface="Comic Sans MS" panose="030F0702030302020204" pitchFamily="66" charset="0"/>
              </a:rPr>
              <a:t>– is a pale yellow liquid part of the blood, which carries about everything that needs transporting around the body.</a:t>
            </a:r>
          </a:p>
          <a:p>
            <a:pPr indent="-341313">
              <a:spcBef>
                <a:spcPts val="650"/>
              </a:spcBef>
              <a:buSzPct val="65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en-US" sz="3200">
              <a:latin typeface="Comic Sans MS" panose="030F0702030302020204" pitchFamily="66" charset="0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9" y="2422526"/>
            <a:ext cx="370522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58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277814"/>
            <a:ext cx="8229600" cy="1139825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sz="3800" b="1">
                <a:latin typeface="Comic Sans MS" panose="030F0702030302020204" pitchFamily="66" charset="0"/>
              </a:rPr>
              <a:t>Humans Have a Double Circulatory System.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600201"/>
            <a:ext cx="8229600" cy="4530725"/>
          </a:xfrm>
        </p:spPr>
        <p:txBody>
          <a:bodyPr>
            <a:noAutofit/>
          </a:bodyPr>
          <a:lstStyle/>
          <a:p>
            <a:pPr marL="531813" indent="-531813">
              <a:buClr>
                <a:srgbClr val="CC9900"/>
              </a:buClr>
              <a:buSzPct val="65000"/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3600" dirty="0" smtClean="0">
                <a:latin typeface="Comic Sans MS" panose="030F0702030302020204" pitchFamily="66" charset="0"/>
              </a:rPr>
              <a:t> The first one: The </a:t>
            </a:r>
            <a:r>
              <a:rPr lang="en-US" altLang="en-US" sz="36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heart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pumps deoxygenated blood to the </a:t>
            </a:r>
            <a:r>
              <a:rPr lang="en-US" altLang="en-US" sz="36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lungs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to take in oxygen. Then it returns to the heart (now oxygenated). </a:t>
            </a:r>
          </a:p>
          <a:p>
            <a:pPr marL="531813" indent="-531813">
              <a:buClr>
                <a:srgbClr val="CC9900"/>
              </a:buClr>
              <a:buSzPct val="65000"/>
              <a:buFont typeface="Times New Roman" panose="02020603050405020304" pitchFamily="18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en-US" altLang="en-US" sz="3600" dirty="0" smtClean="0">
                <a:latin typeface="Comic Sans MS" panose="030F0702030302020204" pitchFamily="66" charset="0"/>
              </a:rPr>
              <a:t>The second one: The </a:t>
            </a:r>
            <a:r>
              <a:rPr lang="en-US" altLang="en-US" sz="36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heart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 pumps oxygenated blood to the tissues of the entire </a:t>
            </a:r>
            <a:r>
              <a:rPr lang="en-US" altLang="en-US" sz="3600" u="sng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body</a:t>
            </a:r>
            <a:r>
              <a:rPr lang="en-US" altLang="en-US" sz="3600" dirty="0" smtClean="0">
                <a:latin typeface="Comic Sans MS" panose="030F0702030302020204" pitchFamily="66" charset="0"/>
              </a:rPr>
              <a:t>. Once the body cells use up the oxygen, it will pump back to the heart (now deoxygenated).</a:t>
            </a:r>
          </a:p>
        </p:txBody>
      </p:sp>
    </p:spTree>
    <p:extLst>
      <p:ext uri="{BB962C8B-B14F-4D97-AF65-F5344CB8AC3E}">
        <p14:creationId xmlns:p14="http://schemas.microsoft.com/office/powerpoint/2010/main" val="2283397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33401"/>
            <a:ext cx="82296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73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918</Words>
  <Application>Microsoft Office PowerPoint</Application>
  <PresentationFormat>Widescreen</PresentationFormat>
  <Paragraphs>107</Paragraphs>
  <Slides>26</Slides>
  <Notes>21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MS PGothic</vt:lpstr>
      <vt:lpstr>MS PGothic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Objectives</vt:lpstr>
      <vt:lpstr>The Circulatory System </vt:lpstr>
      <vt:lpstr>PowerPoint Presentation</vt:lpstr>
      <vt:lpstr>Blood Vessels</vt:lpstr>
      <vt:lpstr>PowerPoint Presentation</vt:lpstr>
      <vt:lpstr>PowerPoint Presentation</vt:lpstr>
      <vt:lpstr>Humans Have a Double Circulatory System.</vt:lpstr>
      <vt:lpstr>PowerPoint Presentation</vt:lpstr>
      <vt:lpstr>PowerPoint Presentation</vt:lpstr>
      <vt:lpstr>The Heart</vt:lpstr>
      <vt:lpstr>PowerPoint Presentation</vt:lpstr>
      <vt:lpstr>Cardiovascular Diseases </vt:lpstr>
      <vt:lpstr>Cardiovascular Diseases Cont’d</vt:lpstr>
      <vt:lpstr>The Respiratory System</vt:lpstr>
      <vt:lpstr>Respiratory System</vt:lpstr>
      <vt:lpstr>What is Respiration?</vt:lpstr>
      <vt:lpstr>Follow Air Through Your Respiratory System</vt:lpstr>
      <vt:lpstr>Airflow cont.</vt:lpstr>
      <vt:lpstr>Lungs and Internal  Structures</vt:lpstr>
      <vt:lpstr>Gas Exchange</vt:lpstr>
      <vt:lpstr>Other Parts of the Respiratory System</vt:lpstr>
      <vt:lpstr>Filtration System to Purify Air You Breathe</vt:lpstr>
      <vt:lpstr>Emphysema- a form of COPD</vt:lpstr>
      <vt:lpstr>Preparing for the Big Event: Pregnancy</vt:lpstr>
      <vt:lpstr>Reaction Time Lab!</vt:lpstr>
    </vt:vector>
  </TitlesOfParts>
  <Company>Conroe 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dcterms:created xsi:type="dcterms:W3CDTF">2017-05-11T19:52:30Z</dcterms:created>
  <dcterms:modified xsi:type="dcterms:W3CDTF">2017-05-12T12:34:25Z</dcterms:modified>
</cp:coreProperties>
</file>