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2F4C-98AE-4385-99CB-BE11233198E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BA43-2883-4C41-927A-95B9F1F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2F4C-98AE-4385-99CB-BE11233198E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BA43-2883-4C41-927A-95B9F1F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9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2F4C-98AE-4385-99CB-BE11233198E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BA43-2883-4C41-927A-95B9F1F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511A-1BAE-4458-AD70-1470207EF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91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124F-B9BC-42A1-BC47-687200F37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70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4ED5-1561-433D-A527-4A80299C1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608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4EDE-D2CA-406E-81C5-43D6022FA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58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2F4C-98AE-4385-99CB-BE11233198E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BA43-2883-4C41-927A-95B9F1F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2F4C-98AE-4385-99CB-BE11233198E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BA43-2883-4C41-927A-95B9F1F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7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2F4C-98AE-4385-99CB-BE11233198E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BA43-2883-4C41-927A-95B9F1F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2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2F4C-98AE-4385-99CB-BE11233198E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BA43-2883-4C41-927A-95B9F1F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2F4C-98AE-4385-99CB-BE11233198E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BA43-2883-4C41-927A-95B9F1F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7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2F4C-98AE-4385-99CB-BE11233198E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BA43-2883-4C41-927A-95B9F1F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2F4C-98AE-4385-99CB-BE11233198E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BA43-2883-4C41-927A-95B9F1F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2F4C-98AE-4385-99CB-BE11233198E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BA43-2883-4C41-927A-95B9F1F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1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F2F4C-98AE-4385-99CB-BE11233198E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8BA43-2883-4C41-927A-95B9F1F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8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C8MiBt5-D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video.about.com/ibdcrohns/Digestion.htm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enchantedlearning.com/subjects/anatomy/digestive/labeleasy/label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health/bodysystems/urinarysyste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3Z-Lt58H0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dP3zBaDCv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health/bodysystems/digestivesyste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media-cache-ec0.pinimg.com/236x/34/ce/14/34ce146fe57d8e0969171cc2c61a09fe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b20VRR9C37Q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uvSlyJJV_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yVcyT-fOa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500972"/>
            <a:ext cx="11832116" cy="357028"/>
          </a:xfrm>
          <a:ln w="50800">
            <a:solidFill>
              <a:srgbClr val="008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err="1" smtClean="0">
                <a:solidFill>
                  <a:srgbClr val="3366FF"/>
                </a:solidFill>
              </a:rPr>
              <a:t>Exam:</a:t>
            </a:r>
            <a:r>
              <a:rPr lang="en-US" sz="2000" dirty="0" err="1" smtClean="0"/>
              <a:t>Binder</a:t>
            </a:r>
            <a:r>
              <a:rPr lang="en-US" sz="2000" dirty="0" smtClean="0"/>
              <a:t> </a:t>
            </a:r>
            <a:r>
              <a:rPr lang="en-US" sz="2000" dirty="0"/>
              <a:t>Test </a:t>
            </a:r>
            <a:r>
              <a:rPr lang="en-US" sz="2000" dirty="0">
                <a:solidFill>
                  <a:srgbClr val="0000FF"/>
                </a:solidFill>
              </a:rPr>
              <a:t>5/24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5/25</a:t>
            </a:r>
            <a:endParaRPr lang="en-US" sz="2000" dirty="0">
              <a:solidFill>
                <a:srgbClr val="FF0000"/>
              </a:solidFill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>
              <a:solidFill>
                <a:srgbClr val="0000FF"/>
              </a:solidFill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147" name="Rectangle 46"/>
          <p:cNvSpPr>
            <a:spLocks noChangeArrowheads="1"/>
          </p:cNvSpPr>
          <p:nvPr/>
        </p:nvSpPr>
        <p:spPr bwMode="auto">
          <a:xfrm>
            <a:off x="3200400" y="152400"/>
            <a:ext cx="6172200" cy="990600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009900"/>
                </a:solidFill>
              </a:rPr>
              <a:t>WARM UP</a:t>
            </a:r>
            <a:r>
              <a:rPr lang="en-US" altLang="en-US" sz="4400" u="sng">
                <a:solidFill>
                  <a:srgbClr val="009900"/>
                </a:solidFill>
              </a:rPr>
              <a:t/>
            </a:r>
            <a:br>
              <a:rPr lang="en-US" altLang="en-US" sz="4400" u="sng">
                <a:solidFill>
                  <a:srgbClr val="009900"/>
                </a:solidFill>
              </a:rPr>
            </a:br>
            <a:r>
              <a:rPr lang="en-US" altLang="en-US" sz="2800">
                <a:solidFill>
                  <a:srgbClr val="0000FF"/>
                </a:solidFill>
              </a:rPr>
              <a:t>Wed. (5/10)</a:t>
            </a:r>
            <a:r>
              <a:rPr lang="en-US" altLang="en-US" sz="2800"/>
              <a:t>/</a:t>
            </a:r>
            <a:r>
              <a:rPr lang="en-US" altLang="en-US" sz="2800">
                <a:solidFill>
                  <a:srgbClr val="FF0000"/>
                </a:solidFill>
              </a:rPr>
              <a:t>Thurs. (5/11)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448800" y="6397625"/>
            <a:ext cx="2743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15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Answer: 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235" y="1168401"/>
            <a:ext cx="1195330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i="1" dirty="0" err="1">
                <a:solidFill>
                  <a:srgbClr val="000000"/>
                </a:solidFill>
              </a:rPr>
              <a:t>Coracias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garrulus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is a blue bird with an orange-brown back. The offspring of this bird have an effective defense mechanism. The young birds vomit and cover themselves in a foul-smelling orange liquid when they sense a threat by predators. </a:t>
            </a:r>
            <a:r>
              <a:rPr lang="en-US" sz="3200" u="sng" dirty="0">
                <a:solidFill>
                  <a:srgbClr val="000000"/>
                </a:solidFill>
              </a:rPr>
              <a:t>Which two systems alert the young bird to the danger and help produce the vomit it uses as a defense?</a:t>
            </a:r>
          </a:p>
          <a:p>
            <a:pPr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000000"/>
                </a:solidFill>
              </a:rPr>
              <a:t>A</a:t>
            </a:r>
            <a:r>
              <a:rPr lang="en-US" sz="4000" b="1" dirty="0">
                <a:solidFill>
                  <a:srgbClr val="000000"/>
                </a:solidFill>
              </a:rPr>
              <a:t>. </a:t>
            </a:r>
            <a:r>
              <a:rPr lang="en-US" sz="4000" dirty="0">
                <a:solidFill>
                  <a:srgbClr val="000000"/>
                </a:solidFill>
              </a:rPr>
              <a:t>Nervous and digestive systems</a:t>
            </a:r>
          </a:p>
          <a:p>
            <a:pPr>
              <a:defRPr/>
            </a:pPr>
            <a:r>
              <a:rPr lang="en-US" sz="4000" b="1" dirty="0">
                <a:solidFill>
                  <a:srgbClr val="000000"/>
                </a:solidFill>
              </a:rPr>
              <a:t>B. </a:t>
            </a:r>
            <a:r>
              <a:rPr lang="en-US" sz="4000" dirty="0">
                <a:solidFill>
                  <a:srgbClr val="000000"/>
                </a:solidFill>
              </a:rPr>
              <a:t>Integumentary and muscular systems</a:t>
            </a:r>
          </a:p>
          <a:p>
            <a:pPr>
              <a:defRPr/>
            </a:pPr>
            <a:r>
              <a:rPr lang="en-US" sz="4000" b="1" dirty="0">
                <a:solidFill>
                  <a:srgbClr val="000000"/>
                </a:solidFill>
              </a:rPr>
              <a:t>C. </a:t>
            </a:r>
            <a:r>
              <a:rPr lang="en-US" sz="4000" dirty="0">
                <a:solidFill>
                  <a:srgbClr val="000000"/>
                </a:solidFill>
              </a:rPr>
              <a:t>Immune and respiratory systems</a:t>
            </a:r>
          </a:p>
          <a:p>
            <a:pPr>
              <a:defRPr/>
            </a:pPr>
            <a:r>
              <a:rPr lang="en-US" sz="4000" b="1" dirty="0">
                <a:solidFill>
                  <a:srgbClr val="000000"/>
                </a:solidFill>
              </a:rPr>
              <a:t>D. </a:t>
            </a:r>
            <a:r>
              <a:rPr lang="en-US" sz="4000" dirty="0">
                <a:solidFill>
                  <a:srgbClr val="000000"/>
                </a:solidFill>
              </a:rPr>
              <a:t>Excretory and reproductive systems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Verdana P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SMALL INTESTINE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524000"/>
            <a:ext cx="4038600" cy="495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Small intestine:- 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1) produces </a:t>
            </a:r>
            <a:r>
              <a:rPr lang="en-US" altLang="en-US" u="sng" smtClean="0">
                <a:latin typeface="Comic Sans MS" panose="030F0702030302020204" pitchFamily="66" charset="0"/>
              </a:rPr>
              <a:t>protease</a:t>
            </a:r>
            <a:r>
              <a:rPr lang="en-US" altLang="en-US" smtClean="0">
                <a:latin typeface="Comic Sans MS" panose="030F0702030302020204" pitchFamily="66" charset="0"/>
              </a:rPr>
              <a:t>, </a:t>
            </a:r>
            <a:r>
              <a:rPr lang="en-US" altLang="en-US" u="sng" smtClean="0">
                <a:latin typeface="Comic Sans MS" panose="030F0702030302020204" pitchFamily="66" charset="0"/>
              </a:rPr>
              <a:t>amylase</a:t>
            </a:r>
            <a:r>
              <a:rPr lang="en-US" altLang="en-US" smtClean="0">
                <a:latin typeface="Comic Sans MS" panose="030F0702030302020204" pitchFamily="66" charset="0"/>
              </a:rPr>
              <a:t> and </a:t>
            </a:r>
            <a:r>
              <a:rPr lang="en-US" altLang="en-US" u="sng" smtClean="0">
                <a:latin typeface="Comic Sans MS" panose="030F0702030302020204" pitchFamily="66" charset="0"/>
              </a:rPr>
              <a:t>lipase</a:t>
            </a:r>
            <a:r>
              <a:rPr lang="en-US" altLang="en-US" smtClean="0">
                <a:latin typeface="Comic Sans MS" panose="030F0702030302020204" pitchFamily="66" charset="0"/>
              </a:rPr>
              <a:t> to complete digestion. 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2) nutrients are </a:t>
            </a:r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absorbed</a:t>
            </a:r>
            <a:r>
              <a:rPr lang="en-US" altLang="en-US" smtClean="0">
                <a:latin typeface="Comic Sans MS" panose="030F0702030302020204" pitchFamily="66" charset="0"/>
              </a:rPr>
              <a:t> into the body / blood stream.</a:t>
            </a:r>
          </a:p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</p:txBody>
      </p:sp>
      <p:pic>
        <p:nvPicPr>
          <p:cNvPr id="8196" name="Picture 5" descr="ANd9GcQShzC77Z6sirTqDpMppXTbqxLhaldJnmfCeh8oVgYKIs6ryjMgLP1HRaSrE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676401"/>
            <a:ext cx="4343400" cy="341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5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More Digestive Organs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Large Intestine:- Where excess </a:t>
            </a:r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water</a:t>
            </a:r>
            <a:r>
              <a:rPr lang="en-US" altLang="en-US">
                <a:latin typeface="Comic Sans MS" panose="030F0702030302020204" pitchFamily="66" charset="0"/>
              </a:rPr>
              <a:t> is absorbed from the food.</a:t>
            </a: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Rectum:- Where the feces (mainly </a:t>
            </a:r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undigested food</a:t>
            </a:r>
            <a:r>
              <a:rPr lang="en-US" altLang="en-US">
                <a:latin typeface="Comic Sans MS" panose="030F0702030302020204" pitchFamily="66" charset="0"/>
              </a:rPr>
              <a:t>) are stored before they are removed out through the rectum.</a:t>
            </a:r>
          </a:p>
          <a:p>
            <a:pPr eaLnBrk="1" hangingPunct="1"/>
            <a:endParaRPr lang="en-US" altLang="en-US"/>
          </a:p>
        </p:txBody>
      </p:sp>
      <p:pic>
        <p:nvPicPr>
          <p:cNvPr id="9220" name="Picture 5" descr="large-intestine-anatom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981200"/>
            <a:ext cx="3962400" cy="317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0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Villi in the small intestine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Comic Sans MS" panose="030F0702030302020204" pitchFamily="66" charset="0"/>
              </a:rPr>
              <a:t>The small intestine is adapted for food absorption (into the bloodstream)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Comic Sans MS" panose="030F0702030302020204" pitchFamily="66" charset="0"/>
              </a:rPr>
              <a:t>Villi in the small intestine increase </a:t>
            </a: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surface area</a:t>
            </a:r>
            <a:r>
              <a:rPr lang="en-US" altLang="en-US" sz="2400">
                <a:latin typeface="Comic Sans MS" panose="030F0702030302020204" pitchFamily="66" charset="0"/>
              </a:rPr>
              <a:t> for absorption.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Comic Sans MS" panose="030F0702030302020204" pitchFamily="66" charset="0"/>
              </a:rPr>
              <a:t>Villi have a single </a:t>
            </a: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permeable</a:t>
            </a:r>
            <a:r>
              <a:rPr lang="en-US" altLang="en-US" sz="2400">
                <a:latin typeface="Comic Sans MS" panose="030F0702030302020204" pitchFamily="66" charset="0"/>
              </a:rPr>
              <a:t> layer of surface cells and a good </a:t>
            </a: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blood</a:t>
            </a:r>
            <a:r>
              <a:rPr lang="en-US" altLang="en-US" sz="2400">
                <a:latin typeface="Comic Sans MS" panose="030F0702030302020204" pitchFamily="66" charset="0"/>
              </a:rPr>
              <a:t> supply to assist quick </a:t>
            </a: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absorption</a:t>
            </a:r>
            <a:r>
              <a:rPr lang="en-US" altLang="en-US" sz="240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44" name="Picture 5" descr="villu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828801"/>
            <a:ext cx="4191000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5791200" y="3581400"/>
            <a:ext cx="533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7467600" y="2133600"/>
            <a:ext cx="838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638800" y="5562600"/>
            <a:ext cx="4572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How Celiac Disease Affects Villi (0:42): </a:t>
            </a:r>
            <a:r>
              <a:rPr lang="en-US" altLang="en-US" sz="1800">
                <a:latin typeface="Comic Sans MS" panose="030F0702030302020204" pitchFamily="66" charset="0"/>
                <a:hlinkClick r:id="rId3"/>
              </a:rPr>
              <a:t>http://www.youtube.com/watch?v=IC8MiBt5-Dg</a:t>
            </a:r>
            <a:endParaRPr lang="en-US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Accessory Digestive Organs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8686800" cy="5410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Liver:- </a:t>
            </a:r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Bile</a:t>
            </a:r>
            <a:r>
              <a:rPr lang="en-US" altLang="en-US" smtClean="0">
                <a:latin typeface="Comic Sans MS" panose="030F0702030302020204" pitchFamily="66" charset="0"/>
              </a:rPr>
              <a:t> is produced which neutralizes stomach acid and emulsifies (breaks the fat into tiny droplets) fats.</a:t>
            </a:r>
          </a:p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Gall bladder:- Bile is </a:t>
            </a:r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stored</a:t>
            </a:r>
            <a:r>
              <a:rPr lang="en-US" altLang="en-US" smtClean="0">
                <a:latin typeface="Comic Sans MS" panose="030F0702030302020204" pitchFamily="66" charset="0"/>
              </a:rPr>
              <a:t> before being released into the </a:t>
            </a:r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small intestine</a:t>
            </a:r>
            <a:r>
              <a:rPr lang="en-US" altLang="en-US" smtClean="0"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Pancreas:- produces </a:t>
            </a:r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enzymes</a:t>
            </a:r>
            <a:r>
              <a:rPr lang="en-US" altLang="en-US" smtClean="0">
                <a:latin typeface="Comic Sans MS" panose="030F0702030302020204" pitchFamily="66" charset="0"/>
              </a:rPr>
              <a:t> protease, amylase and lipase. These are released into the small intestine.</a:t>
            </a:r>
          </a:p>
          <a:p>
            <a:pPr eaLnBrk="1" hangingPunct="1"/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Comic Sans MS" panose="030F0702030302020204" pitchFamily="66" charset="0"/>
              </a:rPr>
              <a:t>Path of Food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Mouth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cs typeface="Arial" panose="020B0604020202020204" pitchFamily="34" charset="0"/>
              </a:rPr>
              <a:t>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cs typeface="Arial" panose="020B0604020202020204" pitchFamily="34" charset="0"/>
              </a:rPr>
              <a:t>Esophagus (peristalsis)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cs typeface="Arial" panose="020B0604020202020204" pitchFamily="34" charset="0"/>
              </a:rPr>
              <a:t>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cs typeface="Arial" panose="020B0604020202020204" pitchFamily="34" charset="0"/>
              </a:rPr>
              <a:t>Stomach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cs typeface="Arial" panose="020B0604020202020204" pitchFamily="34" charset="0"/>
              </a:rPr>
              <a:t>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cs typeface="Arial" panose="020B0604020202020204" pitchFamily="34" charset="0"/>
              </a:rPr>
              <a:t>Small Intestines (villus)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cs typeface="Arial" panose="020B0604020202020204" pitchFamily="34" charset="0"/>
              </a:rPr>
              <a:t>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cs typeface="Arial" panose="020B0604020202020204" pitchFamily="34" charset="0"/>
              </a:rPr>
              <a:t>Large Intestines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229600" y="762001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2"/>
              </a:rPr>
              <a:t>Digestion Video</a:t>
            </a:r>
            <a:endParaRPr lang="en-US" altLang="en-US" sz="1800"/>
          </a:p>
        </p:txBody>
      </p:sp>
      <p:pic>
        <p:nvPicPr>
          <p:cNvPr id="12293" name="Picture 6" descr="BsdTU8V8KY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600200"/>
            <a:ext cx="423545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6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enchantedlearning.com/subjects/anatomy/digestive/labeleasy/label.GIF"/>
          <p:cNvPicPr>
            <a:picLocks noChangeAspect="1" noChangeArrowheads="1"/>
          </p:cNvPicPr>
          <p:nvPr>
            <p:ph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685800"/>
            <a:ext cx="8153400" cy="5386388"/>
          </a:xfr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133600" y="9144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MOUTH/SALIVARY GLANDS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7467600" y="14478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ESOPHAGUS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286000" y="2743201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LIVER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8077200" y="29718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STOMACH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2209800" y="3505201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GALL BLADDER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7924800" y="34290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PANCREAS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2209800" y="3886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LARGE INTESTINES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8077200" y="38100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SMALL INTESTINES</a:t>
            </a: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2286000" y="487680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APPENDIX</a:t>
            </a: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8001000" y="48768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RECTUM</a:t>
            </a:r>
          </a:p>
        </p:txBody>
      </p:sp>
      <p:sp>
        <p:nvSpPr>
          <p:cNvPr id="13325" name="Text Box 16"/>
          <p:cNvSpPr txBox="1">
            <a:spLocks noChangeArrowheads="1"/>
          </p:cNvSpPr>
          <p:nvPr/>
        </p:nvSpPr>
        <p:spPr bwMode="auto">
          <a:xfrm>
            <a:off x="2133600" y="556260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ANUS</a:t>
            </a:r>
          </a:p>
        </p:txBody>
      </p:sp>
    </p:spTree>
    <p:extLst>
      <p:ext uri="{BB962C8B-B14F-4D97-AF65-F5344CB8AC3E}">
        <p14:creationId xmlns:p14="http://schemas.microsoft.com/office/powerpoint/2010/main" val="42756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>
                <a:latin typeface="Comic Sans MS" panose="030F0702030302020204" pitchFamily="66" charset="0"/>
              </a:rPr>
              <a:t>The Excretory System</a:t>
            </a:r>
          </a:p>
        </p:txBody>
      </p:sp>
      <p:pic>
        <p:nvPicPr>
          <p:cNvPr id="14339" name="Picture 5" descr="excretory%20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1"/>
            <a:ext cx="7239000" cy="4664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86000" y="60198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Urinary System BrainPop: </a:t>
            </a:r>
            <a:r>
              <a:rPr lang="en-US" altLang="en-US" sz="1800">
                <a:latin typeface="Comic Sans MS" panose="030F0702030302020204" pitchFamily="66" charset="0"/>
                <a:hlinkClick r:id="rId3"/>
              </a:rPr>
              <a:t>http://www.brainpop.com/health/bodysystems/urinarysystem/</a:t>
            </a:r>
            <a:r>
              <a:rPr lang="en-US" altLang="en-US" sz="180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8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What is the function of the Excretory System?</a:t>
            </a:r>
            <a:br>
              <a:rPr lang="en-US" altLang="en-US" sz="4000">
                <a:latin typeface="Comic Sans MS" panose="030F0702030302020204" pitchFamily="66" charset="0"/>
              </a:rPr>
            </a:br>
            <a:r>
              <a:rPr lang="en-US" altLang="en-US" sz="2000">
                <a:latin typeface="Comic Sans MS" panose="030F0702030302020204" pitchFamily="66" charset="0"/>
              </a:rPr>
              <a:t>(nothing to write)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 smtClean="0"/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1. Excretion controls water levels and removes waste</a:t>
            </a:r>
          </a:p>
          <a:p>
            <a:pPr eaLnBrk="1" hangingPunct="1"/>
            <a:endParaRPr lang="en-US" altLang="en-US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2. Maintains balanced osmosis</a:t>
            </a:r>
          </a:p>
          <a:p>
            <a:pPr eaLnBrk="1" hangingPunct="1"/>
            <a:endParaRPr lang="en-US" altLang="en-US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3. Maintains pH balance</a:t>
            </a:r>
          </a:p>
        </p:txBody>
      </p:sp>
    </p:spTree>
    <p:extLst>
      <p:ext uri="{BB962C8B-B14F-4D97-AF65-F5344CB8AC3E}">
        <p14:creationId xmlns:p14="http://schemas.microsoft.com/office/powerpoint/2010/main" val="24186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Structures of Excretory System</a:t>
            </a:r>
            <a:br>
              <a:rPr lang="en-US" altLang="en-US" sz="4000">
                <a:latin typeface="Comic Sans MS" panose="030F0702030302020204" pitchFamily="66" charset="0"/>
              </a:rPr>
            </a:br>
            <a:r>
              <a:rPr lang="en-US" altLang="en-US" sz="2000" i="1">
                <a:latin typeface="Comic Sans MS" panose="030F0702030302020204" pitchFamily="66" charset="0"/>
              </a:rPr>
              <a:t>(nothing to write)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Kidney</a:t>
            </a: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Nephron</a:t>
            </a: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Ureter</a:t>
            </a: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Urinary bladder</a:t>
            </a: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Urethra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371600"/>
            <a:ext cx="3919538" cy="5486400"/>
          </a:xfrm>
          <a:noFill/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981200" y="4800600"/>
            <a:ext cx="33528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Urinary System Song: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hlinkClick r:id="rId3"/>
              </a:rPr>
              <a:t>http://www.youtube.com/watch?v=K3Z-Lt58H0s</a:t>
            </a:r>
            <a:endParaRPr lang="en-US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What is Urea?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447800"/>
            <a:ext cx="5105400" cy="50292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Proteins</a:t>
            </a:r>
            <a:r>
              <a:rPr lang="en-US" altLang="en-US" sz="2400">
                <a:latin typeface="Comic Sans MS" panose="030F0702030302020204" pitchFamily="66" charset="0"/>
              </a:rPr>
              <a:t> cannot be stored by the body. Extra proteins are therefore usually converted into fats and carbohydrates.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Comic Sans MS" panose="030F0702030302020204" pitchFamily="66" charset="0"/>
              </a:rPr>
              <a:t>This conversion usually occurs in the </a:t>
            </a: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liver</a:t>
            </a:r>
            <a:r>
              <a:rPr lang="en-US" altLang="en-US" sz="2400">
                <a:latin typeface="Comic Sans MS" panose="030F0702030302020204" pitchFamily="66" charset="0"/>
              </a:rPr>
              <a:t>. UREA is produced as a </a:t>
            </a: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waste</a:t>
            </a:r>
            <a:r>
              <a:rPr lang="en-US" altLang="en-US" sz="2400">
                <a:latin typeface="Comic Sans MS" panose="030F0702030302020204" pitchFamily="66" charset="0"/>
              </a:rPr>
              <a:t> product from this process.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>
                <a:latin typeface="Comic Sans MS" panose="030F0702030302020204" pitchFamily="66" charset="0"/>
              </a:rPr>
              <a:t>UREA is </a:t>
            </a: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poisonous</a:t>
            </a:r>
            <a:r>
              <a:rPr lang="en-US" altLang="en-US" sz="2400">
                <a:latin typeface="Comic Sans MS" panose="030F0702030302020204" pitchFamily="66" charset="0"/>
              </a:rPr>
              <a:t>. The liver releases it into the bloodstream. The </a:t>
            </a: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kidneys </a:t>
            </a:r>
            <a:r>
              <a:rPr lang="en-US" altLang="en-US" sz="2400">
                <a:latin typeface="Comic Sans MS" panose="030F0702030302020204" pitchFamily="66" charset="0"/>
              </a:rPr>
              <a:t>remove the urea and release it from the body in </a:t>
            </a: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urine</a:t>
            </a:r>
            <a:r>
              <a:rPr lang="en-US" altLang="en-US" sz="240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7412" name="Picture 5" descr="Urine-chart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1905001"/>
            <a:ext cx="3352800" cy="332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4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Objectives: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Digestive/Excretory Notes</a:t>
            </a:r>
          </a:p>
          <a:p>
            <a:pPr lvl="1"/>
            <a:r>
              <a:rPr lang="en-US" sz="5400" dirty="0" smtClean="0"/>
              <a:t>Speed Skater</a:t>
            </a:r>
          </a:p>
          <a:p>
            <a:pPr lvl="1"/>
            <a:r>
              <a:rPr lang="en-US" sz="5400" dirty="0" smtClean="0"/>
              <a:t>Heart Rate Lab</a:t>
            </a:r>
          </a:p>
          <a:p>
            <a:pPr lvl="1"/>
            <a:r>
              <a:rPr lang="en-US" sz="5400" dirty="0" smtClean="0"/>
              <a:t>Digestive System Demo (Mr. Holm and Vincent)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4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</a:rPr>
              <a:t>The Kidney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990600"/>
            <a:ext cx="44958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Two bean-shaped, fist sized organs in the lower back</a:t>
            </a:r>
          </a:p>
          <a:p>
            <a:pPr eaLnBrk="1" hangingPunct="1"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Remove </a:t>
            </a:r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urea</a:t>
            </a:r>
            <a:r>
              <a:rPr lang="en-US" altLang="en-US">
                <a:latin typeface="Comic Sans MS" panose="030F0702030302020204" pitchFamily="66" charset="0"/>
              </a:rPr>
              <a:t>, excess </a:t>
            </a:r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water</a:t>
            </a:r>
            <a:r>
              <a:rPr lang="en-US" altLang="en-US">
                <a:latin typeface="Comic Sans MS" panose="030F0702030302020204" pitchFamily="66" charset="0"/>
              </a:rPr>
              <a:t> and other substances from blood.</a:t>
            </a:r>
          </a:p>
          <a:p>
            <a:pPr eaLnBrk="1" hangingPunct="1"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Salt is necessary to maintain </a:t>
            </a:r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osmotic </a:t>
            </a:r>
            <a:r>
              <a:rPr lang="en-US" altLang="en-US">
                <a:latin typeface="Comic Sans MS" panose="030F0702030302020204" pitchFamily="66" charset="0"/>
              </a:rPr>
              <a:t>balance (ideal amount of water in the body)</a:t>
            </a:r>
          </a:p>
        </p:txBody>
      </p:sp>
      <p:pic>
        <p:nvPicPr>
          <p:cNvPr id="18436" name="Picture 8" descr="110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752600"/>
            <a:ext cx="41910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6324600" y="5410200"/>
            <a:ext cx="40386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Kidney Video (2:01) </a:t>
            </a:r>
            <a:r>
              <a:rPr lang="en-US" altLang="en-US" sz="1800">
                <a:latin typeface="Comic Sans MS" panose="030F0702030302020204" pitchFamily="66" charset="0"/>
                <a:hlinkClick r:id="rId3"/>
              </a:rPr>
              <a:t>http://www.youtube.com/watch?v=qdP3zBaDCv0</a:t>
            </a:r>
            <a:endParaRPr lang="en-US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A Nephron</a:t>
            </a:r>
            <a:br>
              <a:rPr lang="en-US" altLang="en-US" smtClean="0">
                <a:latin typeface="Comic Sans MS" panose="030F0702030302020204" pitchFamily="66" charset="0"/>
              </a:rPr>
            </a:br>
            <a:r>
              <a:rPr lang="en-US" altLang="en-US" sz="2400" i="1">
                <a:latin typeface="Comic Sans MS" panose="030F0702030302020204" pitchFamily="66" charset="0"/>
              </a:rPr>
              <a:t>(nothing to write)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524000"/>
            <a:ext cx="4038600" cy="4648200"/>
          </a:xfrm>
        </p:spPr>
        <p:txBody>
          <a:bodyPr/>
          <a:lstStyle/>
          <a:p>
            <a:pPr marL="609600" indent="-609600"/>
            <a:r>
              <a:rPr lang="en-US" altLang="en-US">
                <a:latin typeface="Comic Sans MS" panose="030F0702030302020204" pitchFamily="66" charset="0"/>
              </a:rPr>
              <a:t>Approx. 1 million blood filtering tubes in a kidney.</a:t>
            </a:r>
          </a:p>
          <a:p>
            <a:pPr marL="609600" indent="-609600"/>
            <a:r>
              <a:rPr lang="en-US" altLang="en-US">
                <a:latin typeface="Comic Sans MS" panose="030F0702030302020204" pitchFamily="66" charset="0"/>
              </a:rPr>
              <a:t>3 steps as blood filters through a nephron:</a:t>
            </a:r>
          </a:p>
          <a:p>
            <a:pPr marL="990600" lvl="1" indent="-533400">
              <a:buFont typeface="Wingdings" panose="05000000000000000000" pitchFamily="2" charset="2"/>
              <a:buAutoNum type="arabicPeriod"/>
            </a:pPr>
            <a:r>
              <a:rPr lang="en-US" altLang="en-US">
                <a:latin typeface="Comic Sans MS" panose="030F0702030302020204" pitchFamily="66" charset="0"/>
              </a:rPr>
              <a:t>Filtration</a:t>
            </a:r>
          </a:p>
          <a:p>
            <a:pPr marL="990600" lvl="1" indent="-533400">
              <a:buFont typeface="Wingdings" panose="05000000000000000000" pitchFamily="2" charset="2"/>
              <a:buAutoNum type="arabicPeriod"/>
            </a:pPr>
            <a:r>
              <a:rPr lang="en-US" altLang="en-US">
                <a:latin typeface="Comic Sans MS" panose="030F0702030302020204" pitchFamily="66" charset="0"/>
              </a:rPr>
              <a:t>Reabsorption</a:t>
            </a:r>
          </a:p>
          <a:p>
            <a:pPr marL="990600" lvl="1" indent="-533400">
              <a:buFont typeface="Wingdings" panose="05000000000000000000" pitchFamily="2" charset="2"/>
              <a:buAutoNum type="arabicPeriod"/>
            </a:pPr>
            <a:r>
              <a:rPr lang="en-US" altLang="en-US">
                <a:latin typeface="Comic Sans MS" panose="030F0702030302020204" pitchFamily="66" charset="0"/>
              </a:rPr>
              <a:t>Secretion</a:t>
            </a:r>
          </a:p>
        </p:txBody>
      </p:sp>
      <p:pic>
        <p:nvPicPr>
          <p:cNvPr id="19460" name="Picture 12" descr="glomerulu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905001"/>
            <a:ext cx="4876800" cy="3254375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Nephron Step 1: Filtration</a:t>
            </a:r>
            <a:br>
              <a:rPr lang="en-US" altLang="en-US" smtClean="0">
                <a:latin typeface="Comic Sans MS" panose="030F0702030302020204" pitchFamily="66" charset="0"/>
              </a:rPr>
            </a:br>
            <a:r>
              <a:rPr lang="en-US" altLang="en-US" smtClean="0">
                <a:latin typeface="Comic Sans MS" panose="030F0702030302020204" pitchFamily="66" charset="0"/>
              </a:rPr>
              <a:t>nothing to write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371601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Water, salt, glucose, amino acids, and urea (nitrogen waste) filtered into Bowman’s capsule</a:t>
            </a:r>
          </a:p>
          <a:p>
            <a:pPr lvl="1" eaLnBrk="1" hangingPunct="1"/>
            <a:r>
              <a:rPr lang="en-US" altLang="en-US">
                <a:latin typeface="Comic Sans MS" panose="030F0702030302020204" pitchFamily="66" charset="0"/>
              </a:rPr>
              <a:t>This fluid is called </a:t>
            </a:r>
            <a:r>
              <a:rPr lang="en-US" altLang="en-US" b="1">
                <a:latin typeface="Comic Sans MS" panose="030F0702030302020204" pitchFamily="66" charset="0"/>
              </a:rPr>
              <a:t>filtrate</a:t>
            </a:r>
          </a:p>
          <a:p>
            <a:pPr lvl="1" eaLnBrk="1" hangingPunct="1"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Blood cells, proteins, other large molecules remain in blood.</a:t>
            </a:r>
          </a:p>
        </p:txBody>
      </p:sp>
      <p:pic>
        <p:nvPicPr>
          <p:cNvPr id="20484" name="Picture 5" descr="kidney-function-filtration-glomerular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09800"/>
            <a:ext cx="4114800" cy="3086100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Nephron Step 2: Reabsorption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Filtrate goes through </a:t>
            </a:r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renal tubules</a:t>
            </a:r>
          </a:p>
          <a:p>
            <a:pPr eaLnBrk="1" hangingPunct="1">
              <a:buFontTx/>
              <a:buNone/>
            </a:pPr>
            <a:endParaRPr lang="en-US" altLang="en-US" smtClean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Glucose, ions, and some water are removed from filtrate</a:t>
            </a:r>
          </a:p>
          <a:p>
            <a:pPr eaLnBrk="1" hangingPunct="1">
              <a:buFontTx/>
              <a:buNone/>
            </a:pPr>
            <a:endParaRPr lang="en-US" altLang="en-US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These are </a:t>
            </a:r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absorbed back</a:t>
            </a:r>
            <a:r>
              <a:rPr lang="en-US" altLang="en-US" smtClean="0">
                <a:latin typeface="Comic Sans MS" panose="030F0702030302020204" pitchFamily="66" charset="0"/>
              </a:rPr>
              <a:t> into the bloodstream</a:t>
            </a:r>
          </a:p>
        </p:txBody>
      </p:sp>
    </p:spTree>
    <p:extLst>
      <p:ext uri="{BB962C8B-B14F-4D97-AF65-F5344CB8AC3E}">
        <p14:creationId xmlns:p14="http://schemas.microsoft.com/office/powerpoint/2010/main" val="23543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Nephron Step 3: Secretion</a:t>
            </a:r>
            <a:br>
              <a:rPr lang="en-US" altLang="en-US" smtClean="0">
                <a:latin typeface="Comic Sans MS" panose="030F0702030302020204" pitchFamily="66" charset="0"/>
              </a:rPr>
            </a:br>
            <a:r>
              <a:rPr lang="en-US" altLang="en-US" sz="2400">
                <a:latin typeface="Comic Sans MS" panose="030F0702030302020204" pitchFamily="66" charset="0"/>
              </a:rPr>
              <a:t>(nothing to write)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1534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omic Sans MS" panose="030F0702030302020204" pitchFamily="66" charset="0"/>
              </a:rPr>
              <a:t>Some substances pass from the blood into the filtrate</a:t>
            </a:r>
          </a:p>
        </p:txBody>
      </p:sp>
      <p:pic>
        <p:nvPicPr>
          <p:cNvPr id="22532" name="Picture 8" descr="Chapter%2041B_img_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590801"/>
            <a:ext cx="5257800" cy="386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5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</a:rPr>
              <a:t>Ureter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Urine is formed from </a:t>
            </a:r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water, urea</a:t>
            </a:r>
            <a:r>
              <a:rPr lang="en-US" altLang="en-US">
                <a:latin typeface="Comic Sans MS" panose="030F0702030302020204" pitchFamily="66" charset="0"/>
              </a:rPr>
              <a:t>, and </a:t>
            </a:r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salt </a:t>
            </a:r>
            <a:r>
              <a:rPr lang="en-US" altLang="en-US">
                <a:latin typeface="Comic Sans MS" panose="030F0702030302020204" pitchFamily="66" charset="0"/>
              </a:rPr>
              <a:t>left after absorption and secretion</a:t>
            </a:r>
          </a:p>
          <a:p>
            <a:pPr eaLnBrk="1" hangingPunct="1"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Ureters carry the urine from the kidney to the urinary bladder.</a:t>
            </a:r>
          </a:p>
        </p:txBody>
      </p:sp>
      <p:pic>
        <p:nvPicPr>
          <p:cNvPr id="23556" name="Picture 8" descr="anatomy_Ectopic_Ureter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143000"/>
            <a:ext cx="36068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Line 10"/>
          <p:cNvSpPr>
            <a:spLocks noChangeShapeType="1"/>
          </p:cNvSpPr>
          <p:nvPr/>
        </p:nvSpPr>
        <p:spPr bwMode="auto">
          <a:xfrm>
            <a:off x="5638800" y="3429000"/>
            <a:ext cx="3048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11"/>
          <p:cNvSpPr>
            <a:spLocks noChangeShapeType="1"/>
          </p:cNvSpPr>
          <p:nvPr/>
        </p:nvSpPr>
        <p:spPr bwMode="auto">
          <a:xfrm>
            <a:off x="5638800" y="3429000"/>
            <a:ext cx="1752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</a:rPr>
              <a:t>Urinary Bladder</a:t>
            </a:r>
          </a:p>
        </p:txBody>
      </p:sp>
      <p:pic>
        <p:nvPicPr>
          <p:cNvPr id="24579" name="Picture 8" descr="1307674888T0mnqa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447800"/>
            <a:ext cx="38100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Hollow muscular sack</a:t>
            </a:r>
          </a:p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Holds </a:t>
            </a:r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urine</a:t>
            </a:r>
          </a:p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On average, 0.63 quarts</a:t>
            </a:r>
          </a:p>
        </p:txBody>
      </p:sp>
      <p:pic>
        <p:nvPicPr>
          <p:cNvPr id="24581" name="Picture 11" descr="bladder-infection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038601"/>
            <a:ext cx="3733800" cy="2443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6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</a:rPr>
              <a:t>Urethra</a:t>
            </a:r>
            <a:r>
              <a:rPr lang="en-US" altLang="en-US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24001"/>
            <a:ext cx="4038600" cy="452596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	Urine</a:t>
            </a:r>
            <a:r>
              <a:rPr lang="en-US" altLang="en-US">
                <a:latin typeface="Comic Sans MS" panose="030F0702030302020204" pitchFamily="66" charset="0"/>
              </a:rPr>
              <a:t> leaves the </a:t>
            </a:r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bladder</a:t>
            </a:r>
            <a:r>
              <a:rPr lang="en-US" altLang="en-US">
                <a:latin typeface="Comic Sans MS" panose="030F0702030302020204" pitchFamily="66" charset="0"/>
              </a:rPr>
              <a:t> and the body through this tube.</a:t>
            </a:r>
          </a:p>
        </p:txBody>
      </p:sp>
      <p:pic>
        <p:nvPicPr>
          <p:cNvPr id="25604" name="Picture 8" descr="25596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4639" y="1927226"/>
            <a:ext cx="4953000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</a:rPr>
              <a:t>ADH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Antidiuretic </a:t>
            </a:r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hormone</a:t>
            </a:r>
            <a:r>
              <a:rPr lang="en-US" altLang="en-US" smtClean="0"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This stimulates </a:t>
            </a:r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reabsorption</a:t>
            </a:r>
            <a:r>
              <a:rPr lang="en-US" altLang="en-US" smtClean="0">
                <a:latin typeface="Comic Sans MS" panose="030F0702030302020204" pitchFamily="66" charset="0"/>
              </a:rPr>
              <a:t> of water from the kidney.</a:t>
            </a:r>
          </a:p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It constricts blood vessels.</a:t>
            </a:r>
          </a:p>
        </p:txBody>
      </p:sp>
    </p:spTree>
    <p:extLst>
      <p:ext uri="{BB962C8B-B14F-4D97-AF65-F5344CB8AC3E}">
        <p14:creationId xmlns:p14="http://schemas.microsoft.com/office/powerpoint/2010/main" val="4638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>
                <a:latin typeface="Comic Sans MS" panose="030F0702030302020204" pitchFamily="66" charset="0"/>
              </a:rPr>
              <a:t>DIALYSIS:</a:t>
            </a:r>
            <a:br>
              <a:rPr lang="en-US" altLang="en-US" sz="4000" b="1">
                <a:latin typeface="Comic Sans MS" panose="030F0702030302020204" pitchFamily="66" charset="0"/>
              </a:rPr>
            </a:br>
            <a:r>
              <a:rPr lang="en-US" altLang="en-US" sz="4000">
                <a:latin typeface="Comic Sans MS" panose="030F0702030302020204" pitchFamily="66" charset="0"/>
              </a:rPr>
              <a:t>Artificial Kidneys</a:t>
            </a:r>
            <a:br>
              <a:rPr lang="en-US" altLang="en-US" sz="4000">
                <a:latin typeface="Comic Sans MS" panose="030F0702030302020204" pitchFamily="66" charset="0"/>
              </a:rPr>
            </a:br>
            <a:r>
              <a:rPr lang="en-US" altLang="en-US" sz="2000" i="1">
                <a:latin typeface="Comic Sans MS" panose="030F0702030302020204" pitchFamily="66" charset="0"/>
              </a:rPr>
              <a:t>(Nothing to write)</a:t>
            </a:r>
          </a:p>
        </p:txBody>
      </p:sp>
      <p:pic>
        <p:nvPicPr>
          <p:cNvPr id="27651" name="Picture 5" descr="h9991441_00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209800"/>
            <a:ext cx="4648200" cy="3030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8" descr="Dialysis_Access_02_Base_25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1" y="1828800"/>
            <a:ext cx="388937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9400" y="1219200"/>
            <a:ext cx="3810000" cy="3581400"/>
          </a:xfrm>
        </p:spPr>
        <p:txBody>
          <a:bodyPr anchor="ctr"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 The </a:t>
            </a:r>
            <a:br>
              <a:rPr lang="en-US" altLang="en-US" dirty="0" smtClean="0">
                <a:latin typeface="Comic Sans MS" panose="030F0702030302020204" pitchFamily="66" charset="0"/>
              </a:rPr>
            </a:br>
            <a:r>
              <a:rPr lang="en-US" altLang="en-US" dirty="0" smtClean="0">
                <a:latin typeface="Comic Sans MS" panose="030F0702030302020204" pitchFamily="66" charset="0"/>
              </a:rPr>
              <a:t>Digestive </a:t>
            </a:r>
            <a:br>
              <a:rPr lang="en-US" altLang="en-US" dirty="0" smtClean="0">
                <a:latin typeface="Comic Sans MS" panose="030F0702030302020204" pitchFamily="66" charset="0"/>
              </a:rPr>
            </a:br>
            <a:r>
              <a:rPr lang="en-US" altLang="en-US" dirty="0" smtClean="0">
                <a:latin typeface="Comic Sans MS" panose="030F0702030302020204" pitchFamily="66" charset="0"/>
              </a:rPr>
              <a:t>System</a:t>
            </a:r>
            <a:br>
              <a:rPr lang="en-US" altLang="en-US" dirty="0" smtClean="0">
                <a:latin typeface="Comic Sans MS" panose="030F0702030302020204" pitchFamily="66" charset="0"/>
              </a:rPr>
            </a:br>
            <a:r>
              <a:rPr lang="en-US" altLang="en-US" b="1" dirty="0" smtClean="0">
                <a:latin typeface="Comic Sans MS" panose="030F0702030302020204" pitchFamily="66" charset="0"/>
              </a:rPr>
              <a:t>Pg. 3-4</a:t>
            </a:r>
            <a:endParaRPr lang="en-US" altLang="en-US" b="1" dirty="0" smtClean="0">
              <a:latin typeface="Comic Sans MS" panose="030F0702030302020204" pitchFamily="66" charset="0"/>
            </a:endParaRPr>
          </a:p>
        </p:txBody>
      </p:sp>
      <p:pic>
        <p:nvPicPr>
          <p:cNvPr id="2051" name="Picture 5" descr="digestive-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85800"/>
            <a:ext cx="4513263" cy="541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6858000" y="4953001"/>
            <a:ext cx="327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Digestive System BrainPop: </a:t>
            </a:r>
            <a:r>
              <a:rPr lang="en-US" altLang="en-US" sz="1800">
                <a:latin typeface="Comic Sans MS" panose="030F0702030302020204" pitchFamily="66" charset="0"/>
                <a:hlinkClick r:id="rId3"/>
              </a:rPr>
              <a:t>http://www.brainpop.com/health/bodysystems/digestivesystem/</a:t>
            </a:r>
            <a:r>
              <a:rPr lang="en-US" altLang="en-US" sz="180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13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media-cache-ec0.pinimg.com/236x/34/ce/14/34ce146fe57d8e0969171cc2c61a09fe.jpg"/>
          <p:cNvPicPr>
            <a:picLocks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1" y="228600"/>
            <a:ext cx="4752975" cy="63246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3733800" y="1143001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KIDNEY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3657600" y="19050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VEIN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3657600" y="26670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ARTERY</a:t>
            </a: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3733800" y="33528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URETER</a:t>
            </a: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3657600" y="41148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BLADDER</a:t>
            </a:r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3657600" y="47244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INTERNAL SPHINCTER</a:t>
            </a:r>
          </a:p>
        </p:txBody>
      </p:sp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3657600" y="57150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URETHRA</a:t>
            </a:r>
          </a:p>
        </p:txBody>
      </p:sp>
    </p:spTree>
    <p:extLst>
      <p:ext uri="{BB962C8B-B14F-4D97-AF65-F5344CB8AC3E}">
        <p14:creationId xmlns:p14="http://schemas.microsoft.com/office/powerpoint/2010/main" val="13639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Heart Rate Lab – Pg. 14-15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Seconds:</a:t>
            </a:r>
          </a:p>
          <a:p>
            <a:pPr marL="0" indent="0">
              <a:buNone/>
            </a:pPr>
            <a:r>
              <a:rPr lang="en-US" dirty="0" smtClean="0"/>
              <a:t>0-30 Exercise</a:t>
            </a:r>
          </a:p>
          <a:p>
            <a:pPr marL="0" indent="0">
              <a:buNone/>
            </a:pPr>
            <a:r>
              <a:rPr lang="en-US" dirty="0" smtClean="0"/>
              <a:t>30-35 Locate Pulse</a:t>
            </a:r>
          </a:p>
          <a:p>
            <a:pPr marL="0" indent="0">
              <a:buNone/>
            </a:pPr>
            <a:r>
              <a:rPr lang="en-US" dirty="0" smtClean="0"/>
              <a:t>35-50 Take Pulse</a:t>
            </a:r>
          </a:p>
          <a:p>
            <a:pPr marL="0" indent="0">
              <a:buNone/>
            </a:pPr>
            <a:r>
              <a:rPr lang="en-US" dirty="0" smtClean="0"/>
              <a:t>50-60 Record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Seconds:</a:t>
            </a:r>
          </a:p>
          <a:p>
            <a:pPr marL="0" indent="0">
              <a:buNone/>
            </a:pPr>
            <a:r>
              <a:rPr lang="en-US" dirty="0" smtClean="0"/>
              <a:t>0-15 Take Pulse</a:t>
            </a:r>
          </a:p>
          <a:p>
            <a:pPr marL="0" indent="0">
              <a:buNone/>
            </a:pPr>
            <a:r>
              <a:rPr lang="en-US" dirty="0" smtClean="0"/>
              <a:t>15-25 Record</a:t>
            </a:r>
          </a:p>
          <a:p>
            <a:pPr marL="0" indent="0">
              <a:buNone/>
            </a:pPr>
            <a:r>
              <a:rPr lang="en-US" dirty="0" smtClean="0"/>
              <a:t>25-30 Find Pulse</a:t>
            </a:r>
          </a:p>
          <a:p>
            <a:pPr marL="0" indent="0">
              <a:buNone/>
            </a:pPr>
            <a:r>
              <a:rPr lang="en-US" dirty="0" smtClean="0"/>
              <a:t>30-45 Take Pulse</a:t>
            </a:r>
          </a:p>
          <a:p>
            <a:pPr marL="0" indent="0">
              <a:buNone/>
            </a:pPr>
            <a:r>
              <a:rPr lang="en-US" dirty="0" smtClean="0"/>
              <a:t>45-55 Record</a:t>
            </a:r>
          </a:p>
          <a:p>
            <a:pPr marL="0" indent="0">
              <a:buNone/>
            </a:pPr>
            <a:r>
              <a:rPr lang="en-US" dirty="0" smtClean="0"/>
              <a:t>55-60 Pulse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7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Function of the Digestive System</a:t>
            </a:r>
            <a:br>
              <a:rPr lang="en-US" altLang="en-US" sz="4000">
                <a:latin typeface="Comic Sans MS" panose="030F0702030302020204" pitchFamily="66" charset="0"/>
              </a:rPr>
            </a:br>
            <a:r>
              <a:rPr lang="en-US" altLang="en-US" sz="2000" i="1">
                <a:latin typeface="Comic Sans MS" panose="030F0702030302020204" pitchFamily="66" charset="0"/>
              </a:rPr>
              <a:t>(nothing to write)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43600" y="1752600"/>
            <a:ext cx="4495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latin typeface="Comic Sans MS" panose="030F0702030302020204" pitchFamily="66" charset="0"/>
              </a:rPr>
              <a:t> To break down food into simpler molecules that can be absorbed and used by cells.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Digestion Animation (1:49)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hlinkClick r:id="rId2"/>
              </a:rPr>
              <a:t>http://www.youtube.com/watch?v=b20VRR9C37Q</a:t>
            </a:r>
            <a:r>
              <a:rPr lang="en-US" altLang="en-US" dirty="0"/>
              <a:t> </a:t>
            </a:r>
          </a:p>
        </p:txBody>
      </p:sp>
      <p:pic>
        <p:nvPicPr>
          <p:cNvPr id="3076" name="Picture 9" descr="41968-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295400"/>
            <a:ext cx="3913188" cy="5410200"/>
          </a:xfr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8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ruvSlyJJV_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2654" y="452066"/>
            <a:ext cx="10872522" cy="611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7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Structure/Organs of the Digestive System</a:t>
            </a:r>
            <a:br>
              <a:rPr lang="en-US" altLang="en-US" sz="4000">
                <a:latin typeface="Comic Sans MS" panose="030F0702030302020204" pitchFamily="66" charset="0"/>
              </a:rPr>
            </a:br>
            <a:r>
              <a:rPr lang="en-US" altLang="en-US" sz="2000" i="1">
                <a:latin typeface="Comic Sans MS" panose="030F0702030302020204" pitchFamily="66" charset="0"/>
              </a:rPr>
              <a:t>(nothing to write)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76400"/>
            <a:ext cx="4038600" cy="45339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Comic Sans MS" panose="030F0702030302020204" pitchFamily="66" charset="0"/>
              </a:rPr>
              <a:t>Main structures include:</a:t>
            </a:r>
          </a:p>
          <a:p>
            <a:pPr lvl="1" eaLnBrk="1" hangingPunct="1"/>
            <a:r>
              <a:rPr lang="en-US" altLang="en-US" b="1">
                <a:latin typeface="Comic Sans MS" panose="030F0702030302020204" pitchFamily="66" charset="0"/>
              </a:rPr>
              <a:t>Mouth</a:t>
            </a:r>
          </a:p>
          <a:p>
            <a:pPr lvl="1" eaLnBrk="1" hangingPunct="1"/>
            <a:r>
              <a:rPr lang="en-US" altLang="en-US" b="1">
                <a:latin typeface="Comic Sans MS" panose="030F0702030302020204" pitchFamily="66" charset="0"/>
              </a:rPr>
              <a:t>Pharynx</a:t>
            </a:r>
          </a:p>
          <a:p>
            <a:pPr lvl="1" eaLnBrk="1" hangingPunct="1"/>
            <a:r>
              <a:rPr lang="en-US" altLang="en-US" b="1">
                <a:latin typeface="Comic Sans MS" panose="030F0702030302020204" pitchFamily="66" charset="0"/>
              </a:rPr>
              <a:t>Esophagus</a:t>
            </a:r>
          </a:p>
          <a:p>
            <a:pPr lvl="1" eaLnBrk="1" hangingPunct="1"/>
            <a:r>
              <a:rPr lang="en-US" altLang="en-US" b="1">
                <a:latin typeface="Comic Sans MS" panose="030F0702030302020204" pitchFamily="66" charset="0"/>
              </a:rPr>
              <a:t>Stomach </a:t>
            </a:r>
          </a:p>
          <a:p>
            <a:pPr lvl="1" eaLnBrk="1" hangingPunct="1"/>
            <a:r>
              <a:rPr lang="en-US" altLang="en-US" b="1">
                <a:latin typeface="Comic Sans MS" panose="030F0702030302020204" pitchFamily="66" charset="0"/>
              </a:rPr>
              <a:t>Small intestines</a:t>
            </a:r>
          </a:p>
          <a:p>
            <a:pPr lvl="1" eaLnBrk="1" hangingPunct="1"/>
            <a:r>
              <a:rPr lang="en-US" altLang="en-US" b="1">
                <a:latin typeface="Comic Sans MS" panose="030F0702030302020204" pitchFamily="66" charset="0"/>
              </a:rPr>
              <a:t>Large intestines</a:t>
            </a:r>
          </a:p>
          <a:p>
            <a:pPr lvl="1" eaLnBrk="1" hangingPunct="1"/>
            <a:endParaRPr lang="en-US" altLang="en-US" b="1">
              <a:latin typeface="Comic Sans MS" panose="030F0702030302020204" pitchFamily="66" charset="0"/>
            </a:endParaRPr>
          </a:p>
        </p:txBody>
      </p:sp>
      <p:pic>
        <p:nvPicPr>
          <p:cNvPr id="4100" name="Picture 5" descr="digestive system pictur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752600"/>
            <a:ext cx="5181600" cy="470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Digestion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371600"/>
            <a:ext cx="8458200" cy="25146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Comic Sans MS" panose="030F0702030302020204" pitchFamily="66" charset="0"/>
              </a:rPr>
              <a:t>There are Two Types of Digestion:</a:t>
            </a:r>
          </a:p>
          <a:p>
            <a:pPr lvl="1" eaLnBrk="1" hangingPunct="1"/>
            <a:r>
              <a:rPr lang="en-US" altLang="en-US" sz="2000" b="1" u="sng">
                <a:solidFill>
                  <a:schemeClr val="hlink"/>
                </a:solidFill>
                <a:latin typeface="Comic Sans MS" panose="030F0702030302020204" pitchFamily="66" charset="0"/>
              </a:rPr>
              <a:t>Mechanical:</a:t>
            </a:r>
            <a:r>
              <a:rPr lang="en-US" altLang="en-US" sz="2000" b="1">
                <a:latin typeface="Comic Sans MS" panose="030F0702030302020204" pitchFamily="66" charset="0"/>
              </a:rPr>
              <a:t> physical breakdown of food </a:t>
            </a:r>
            <a:r>
              <a:rPr lang="en-US" altLang="en-US" sz="2000" b="1">
                <a:solidFill>
                  <a:schemeClr val="hlink"/>
                </a:solidFill>
                <a:latin typeface="Comic Sans MS" panose="030F0702030302020204" pitchFamily="66" charset="0"/>
              </a:rPr>
              <a:t>(mouth)</a:t>
            </a:r>
          </a:p>
          <a:p>
            <a:pPr lvl="1" eaLnBrk="1" hangingPunct="1">
              <a:buFontTx/>
              <a:buNone/>
            </a:pPr>
            <a:endParaRPr lang="en-US" altLang="en-US" sz="2000" b="1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sz="2000" b="1" u="sng">
                <a:solidFill>
                  <a:schemeClr val="hlink"/>
                </a:solidFill>
                <a:latin typeface="Comic Sans MS" panose="030F0702030302020204" pitchFamily="66" charset="0"/>
              </a:rPr>
              <a:t>Chemical:</a:t>
            </a:r>
            <a:r>
              <a:rPr lang="en-US" altLang="en-US" sz="2000" b="1">
                <a:latin typeface="Comic Sans MS" panose="030F0702030302020204" pitchFamily="66" charset="0"/>
              </a:rPr>
              <a:t> chemical breakdown of food (mouth, stomach, </a:t>
            </a:r>
            <a:r>
              <a:rPr lang="en-US" altLang="en-US" sz="2000" b="1">
                <a:solidFill>
                  <a:schemeClr val="hlink"/>
                </a:solidFill>
                <a:latin typeface="Comic Sans MS" panose="030F0702030302020204" pitchFamily="66" charset="0"/>
              </a:rPr>
              <a:t>intestines</a:t>
            </a:r>
            <a:r>
              <a:rPr lang="en-US" altLang="en-US" sz="2000" b="1"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endParaRPr lang="en-US" altLang="en-US" sz="2000" b="1">
              <a:latin typeface="Comic Sans MS" panose="030F0702030302020204" pitchFamily="66" charset="0"/>
            </a:endParaRPr>
          </a:p>
        </p:txBody>
      </p:sp>
      <p:pic>
        <p:nvPicPr>
          <p:cNvPr id="5124" name="Picture 5" descr="f2_12p7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368676"/>
            <a:ext cx="5943600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8153400" y="3505201"/>
            <a:ext cx="2057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Digestive System Song (3:19):  </a:t>
            </a:r>
            <a:r>
              <a:rPr lang="en-US" altLang="en-US" sz="1800">
                <a:latin typeface="Comic Sans MS" panose="030F0702030302020204" pitchFamily="66" charset="0"/>
                <a:hlinkClick r:id="rId3"/>
              </a:rPr>
              <a:t>http://www.youtube.com/watch?v=SyVcyT-fOao</a:t>
            </a:r>
            <a:endParaRPr lang="en-US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0" y="304801"/>
            <a:ext cx="2895600" cy="437356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</a:rPr>
              <a:t>Digestion and Enzymes</a:t>
            </a:r>
            <a:br>
              <a:rPr lang="en-US" altLang="en-US" b="1" smtClean="0">
                <a:latin typeface="Comic Sans MS" panose="030F0702030302020204" pitchFamily="66" charset="0"/>
              </a:rPr>
            </a:br>
            <a:r>
              <a:rPr lang="en-US" altLang="en-US" sz="2000" b="1" i="1">
                <a:latin typeface="Comic Sans MS" panose="030F0702030302020204" pitchFamily="66" charset="0"/>
              </a:rPr>
              <a:t>(</a:t>
            </a:r>
            <a:r>
              <a:rPr lang="en-US" altLang="en-US" sz="2000" i="1">
                <a:latin typeface="Comic Sans MS" panose="030F0702030302020204" pitchFamily="66" charset="0"/>
              </a:rPr>
              <a:t>nothing to write)</a:t>
            </a:r>
          </a:p>
        </p:txBody>
      </p:sp>
      <p:pic>
        <p:nvPicPr>
          <p:cNvPr id="6147" name="Picture 5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533400"/>
            <a:ext cx="5627688" cy="611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0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Digestion Organs and Enzymes</a:t>
            </a:r>
            <a:r>
              <a:rPr lang="en-US" altLang="en-US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00200"/>
            <a:ext cx="4267200" cy="487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Salivary glands:- produce </a:t>
            </a:r>
            <a:r>
              <a:rPr lang="en-US" altLang="en-US" u="sng">
                <a:solidFill>
                  <a:schemeClr val="hlink"/>
                </a:solidFill>
                <a:latin typeface="Comic Sans MS" panose="030F0702030302020204" pitchFamily="66" charset="0"/>
              </a:rPr>
              <a:t>amylase</a:t>
            </a:r>
            <a:r>
              <a:rPr lang="en-US" altLang="en-US">
                <a:latin typeface="Comic Sans MS" panose="030F0702030302020204" pitchFamily="66" charset="0"/>
              </a:rPr>
              <a:t> enzymes in the saliva.</a:t>
            </a:r>
          </a:p>
          <a:p>
            <a:pPr eaLnBrk="1" hangingPunct="1"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Stomach:- 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1) pummels the food with the </a:t>
            </a:r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muscular</a:t>
            </a:r>
            <a:r>
              <a:rPr lang="en-US" altLang="en-US">
                <a:latin typeface="Comic Sans MS" panose="030F0702030302020204" pitchFamily="66" charset="0"/>
              </a:rPr>
              <a:t> wall.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2) produces </a:t>
            </a:r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pepsin</a:t>
            </a:r>
            <a:r>
              <a:rPr lang="en-US" altLang="en-US">
                <a:latin typeface="Comic Sans MS" panose="030F0702030302020204" pitchFamily="66" charset="0"/>
              </a:rPr>
              <a:t>. 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3) produces hydrochloric acid to kill </a:t>
            </a:r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bacteria</a:t>
            </a:r>
            <a:r>
              <a:rPr lang="en-US" altLang="en-US">
                <a:latin typeface="Comic Sans MS" panose="030F0702030302020204" pitchFamily="66" charset="0"/>
              </a:rPr>
              <a:t> and maintain pH 2.</a:t>
            </a:r>
          </a:p>
        </p:txBody>
      </p:sp>
      <p:pic>
        <p:nvPicPr>
          <p:cNvPr id="7172" name="Picture 5" descr="salivary_glands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2064" y="1600200"/>
            <a:ext cx="369887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8153400" y="1676400"/>
            <a:ext cx="18288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4" name="Oval 8"/>
          <p:cNvSpPr>
            <a:spLocks noChangeArrowheads="1"/>
          </p:cNvSpPr>
          <p:nvPr/>
        </p:nvSpPr>
        <p:spPr bwMode="auto">
          <a:xfrm>
            <a:off x="6477000" y="2895600"/>
            <a:ext cx="19812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5" name="Picture 10" descr="353-866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886200"/>
            <a:ext cx="3657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4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860</Words>
  <Application>Microsoft Office PowerPoint</Application>
  <PresentationFormat>Widescreen</PresentationFormat>
  <Paragraphs>169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Calibri Light</vt:lpstr>
      <vt:lpstr>Comic Sans MS</vt:lpstr>
      <vt:lpstr>Verdana PS</vt:lpstr>
      <vt:lpstr>Wingdings</vt:lpstr>
      <vt:lpstr>Office Theme</vt:lpstr>
      <vt:lpstr>PowerPoint Presentation</vt:lpstr>
      <vt:lpstr>Objectives:</vt:lpstr>
      <vt:lpstr> The  Digestive  System Pg. 3-4</vt:lpstr>
      <vt:lpstr>Function of the Digestive System (nothing to write)</vt:lpstr>
      <vt:lpstr>PowerPoint Presentation</vt:lpstr>
      <vt:lpstr>Structure/Organs of the Digestive System (nothing to write)</vt:lpstr>
      <vt:lpstr>Digestion</vt:lpstr>
      <vt:lpstr>Digestion and Enzymes (nothing to write)</vt:lpstr>
      <vt:lpstr>Digestion Organs and Enzymes </vt:lpstr>
      <vt:lpstr>SMALL INTESTINE</vt:lpstr>
      <vt:lpstr>More Digestive Organs</vt:lpstr>
      <vt:lpstr>Villi in the small intestine</vt:lpstr>
      <vt:lpstr>Accessory Digestive Organs</vt:lpstr>
      <vt:lpstr>Path of Food</vt:lpstr>
      <vt:lpstr>PowerPoint Presentation</vt:lpstr>
      <vt:lpstr>The Excretory System</vt:lpstr>
      <vt:lpstr>What is the function of the Excretory System? (nothing to write)</vt:lpstr>
      <vt:lpstr>Structures of Excretory System (nothing to write)</vt:lpstr>
      <vt:lpstr>What is Urea?</vt:lpstr>
      <vt:lpstr>The Kidney</vt:lpstr>
      <vt:lpstr>A Nephron (nothing to write)</vt:lpstr>
      <vt:lpstr>Nephron Step 1: Filtration nothing to write</vt:lpstr>
      <vt:lpstr>Nephron Step 2: Reabsorption</vt:lpstr>
      <vt:lpstr>Nephron Step 3: Secretion (nothing to write)</vt:lpstr>
      <vt:lpstr>Ureter</vt:lpstr>
      <vt:lpstr>Urinary Bladder</vt:lpstr>
      <vt:lpstr>Urethra </vt:lpstr>
      <vt:lpstr>ADH</vt:lpstr>
      <vt:lpstr>DIALYSIS: Artificial Kidneys (Nothing to write)</vt:lpstr>
      <vt:lpstr>PowerPoint Presentation</vt:lpstr>
      <vt:lpstr>Heart Rate Lab – Pg. 14-15</vt:lpstr>
    </vt:vector>
  </TitlesOfParts>
  <Company>Conroe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2017-05-09T20:17:46Z</dcterms:created>
  <dcterms:modified xsi:type="dcterms:W3CDTF">2017-05-09T20:33:11Z</dcterms:modified>
</cp:coreProperties>
</file>