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3" r:id="rId1"/>
  </p:sldMasterIdLst>
  <p:sldIdLst>
    <p:sldId id="262" r:id="rId2"/>
    <p:sldId id="256" r:id="rId3"/>
    <p:sldId id="257" r:id="rId4"/>
    <p:sldId id="258" r:id="rId5"/>
    <p:sldId id="259" r:id="rId6"/>
    <p:sldId id="260" r:id="rId7"/>
    <p:sldId id="261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D2C41B3-1EBF-4045-9FCD-398271089A50}" type="datetimeFigureOut">
              <a:rPr lang="en-US" smtClean="0"/>
              <a:t>3/29/2017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699C53D9-4B2F-4788-A658-74414B3DF10B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9935452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C41B3-1EBF-4045-9FCD-398271089A50}" type="datetimeFigureOut">
              <a:rPr lang="en-US" smtClean="0"/>
              <a:t>3/29/2017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C53D9-4B2F-4788-A658-74414B3DF1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10796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C41B3-1EBF-4045-9FCD-398271089A50}" type="datetimeFigureOut">
              <a:rPr lang="en-US" smtClean="0"/>
              <a:t>3/29/2017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C53D9-4B2F-4788-A658-74414B3DF1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28140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C41B3-1EBF-4045-9FCD-398271089A50}" type="datetimeFigureOut">
              <a:rPr lang="en-US" smtClean="0"/>
              <a:t>3/29/2017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C53D9-4B2F-4788-A658-74414B3DF1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63781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D2C41B3-1EBF-4045-9FCD-398271089A50}" type="datetimeFigureOut">
              <a:rPr lang="en-US" smtClean="0"/>
              <a:t>3/29/2017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9C53D9-4B2F-4788-A658-74414B3DF10B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391526633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C41B3-1EBF-4045-9FCD-398271089A50}" type="datetimeFigureOut">
              <a:rPr lang="en-US" smtClean="0"/>
              <a:t>3/29/2017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C53D9-4B2F-4788-A658-74414B3DF1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902538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C41B3-1EBF-4045-9FCD-398271089A50}" type="datetimeFigureOut">
              <a:rPr lang="en-US" smtClean="0"/>
              <a:t>3/29/2017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C53D9-4B2F-4788-A658-74414B3DF1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445720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C41B3-1EBF-4045-9FCD-398271089A50}" type="datetimeFigureOut">
              <a:rPr lang="en-US" smtClean="0"/>
              <a:t>3/29/2017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C53D9-4B2F-4788-A658-74414B3DF1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01884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C41B3-1EBF-4045-9FCD-398271089A50}" type="datetimeFigureOut">
              <a:rPr lang="en-US" smtClean="0"/>
              <a:t>3/29/2017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C53D9-4B2F-4788-A658-74414B3DF1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78755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7D2C41B3-1EBF-4045-9FCD-398271089A50}" type="datetimeFigureOut">
              <a:rPr lang="en-US" smtClean="0"/>
              <a:t>3/29/2017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699C53D9-4B2F-4788-A658-74414B3DF10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56838163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4294967295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7D2C41B3-1EBF-4045-9FCD-398271089A50}" type="datetimeFigureOut">
              <a:rPr lang="en-US" smtClean="0"/>
              <a:t>3/29/2017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699C53D9-4B2F-4788-A658-74414B3DF1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6357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D2C41B3-1EBF-4045-9FCD-398271089A50}" type="datetimeFigureOut">
              <a:rPr lang="en-US" smtClean="0"/>
              <a:t>3/29/2017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699C53D9-4B2F-4788-A658-74414B3DF10B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5749941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4294967295" pos="792">
          <p15:clr>
            <a:srgbClr val="F26B43"/>
          </p15:clr>
        </p15:guide>
        <p15:guide id="4294967295" pos="7200">
          <p15:clr>
            <a:srgbClr val="F26B43"/>
          </p15:clr>
        </p15:guide>
        <p15:guide id="4294967295" orient="horz" pos="4008">
          <p15:clr>
            <a:srgbClr val="F26B43"/>
          </p15:clr>
        </p15:guide>
        <p15:guide id="4294967295" orient="horz" pos="1440">
          <p15:clr>
            <a:srgbClr val="F26B43"/>
          </p15:clr>
        </p15:guide>
        <p15:guide id="4294967295" orient="horz" pos="3720">
          <p15:clr>
            <a:srgbClr val="F26B43"/>
          </p15:clr>
        </p15:guide>
        <p15:guide id="4294967295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 will need…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6000" dirty="0" smtClean="0"/>
              <a:t>Document #99 – Plant dissection</a:t>
            </a:r>
          </a:p>
          <a:p>
            <a:pPr marL="0" indent="0">
              <a:buNone/>
            </a:pPr>
            <a:r>
              <a:rPr lang="en-US" sz="6000" dirty="0" smtClean="0"/>
              <a:t>Animal Kingdom Booklet</a:t>
            </a:r>
          </a:p>
          <a:p>
            <a:pPr marL="0" indent="0">
              <a:buNone/>
            </a:pPr>
            <a:r>
              <a:rPr lang="en-US" sz="6000" dirty="0" smtClean="0"/>
              <a:t>Body Systems Foldable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0936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Station One: 1-5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079500" y="1228724"/>
            <a:ext cx="10795000" cy="5629276"/>
          </a:xfrm>
        </p:spPr>
        <p:txBody>
          <a:bodyPr>
            <a:normAutofit/>
          </a:bodyPr>
          <a:lstStyle/>
          <a:p>
            <a:pPr marL="514350" indent="-514350">
              <a:buAutoNum type="arabicParenR"/>
            </a:pPr>
            <a:r>
              <a:rPr lang="en-US" sz="2400" dirty="0" smtClean="0"/>
              <a:t>Angie loves fruit for her seeds, but Gym prefers cones for his seeds.</a:t>
            </a:r>
          </a:p>
          <a:p>
            <a:pPr marL="514350" indent="-514350">
              <a:buAutoNum type="arabicParenR"/>
            </a:pPr>
            <a:r>
              <a:rPr lang="en-US" sz="2400" dirty="0" smtClean="0"/>
              <a:t>Match the description to the questions:  </a:t>
            </a:r>
          </a:p>
          <a:p>
            <a:pPr lvl="1"/>
            <a:r>
              <a:rPr lang="en-US" sz="2000" dirty="0" smtClean="0"/>
              <a:t>Contains vascular tissue (Xylem/Phloem)</a:t>
            </a:r>
          </a:p>
          <a:p>
            <a:pPr lvl="1"/>
            <a:r>
              <a:rPr lang="en-US" sz="2000" dirty="0" smtClean="0"/>
              <a:t>Anchors the plant and absorbs water/nutrients</a:t>
            </a:r>
          </a:p>
          <a:p>
            <a:pPr lvl="1"/>
            <a:r>
              <a:rPr lang="en-US" sz="2000" dirty="0" smtClean="0"/>
              <a:t>Site for photosynthesis</a:t>
            </a:r>
          </a:p>
          <a:p>
            <a:pPr marL="0" indent="0">
              <a:buNone/>
            </a:pPr>
            <a:r>
              <a:rPr lang="en-US" sz="2400" dirty="0" smtClean="0"/>
              <a:t>3) </a:t>
            </a:r>
            <a:r>
              <a:rPr lang="en-US" sz="2400" b="1" dirty="0" smtClean="0"/>
              <a:t>Xylem</a:t>
            </a:r>
            <a:r>
              <a:rPr lang="en-US" sz="2400" dirty="0" smtClean="0"/>
              <a:t> has how many letters?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b="1" dirty="0" smtClean="0"/>
              <a:t>Phloem</a:t>
            </a:r>
            <a:r>
              <a:rPr lang="en-US" sz="2400" dirty="0" smtClean="0"/>
              <a:t> has how many letters?</a:t>
            </a:r>
          </a:p>
          <a:p>
            <a:pPr marL="0" indent="0">
              <a:buNone/>
            </a:pPr>
            <a:r>
              <a:rPr lang="en-US" sz="2400" dirty="0" smtClean="0"/>
              <a:t>Match them according to what they transfer: </a:t>
            </a:r>
            <a:r>
              <a:rPr lang="en-US" sz="2400" b="1" dirty="0" smtClean="0"/>
              <a:t>Sugars and Water</a:t>
            </a:r>
          </a:p>
          <a:p>
            <a:pPr marL="514350" indent="-514350">
              <a:buAutoNum type="arabicParenR" startAt="4"/>
            </a:pPr>
            <a:r>
              <a:rPr lang="en-US" sz="2400" dirty="0" smtClean="0"/>
              <a:t>One of them should be easy. Did you know green stems can also photosynthesize?</a:t>
            </a:r>
          </a:p>
          <a:p>
            <a:pPr marL="514350" indent="-514350">
              <a:buAutoNum type="arabicParenR" startAt="4"/>
            </a:pPr>
            <a:r>
              <a:rPr lang="en-US" sz="2400" dirty="0" smtClean="0"/>
              <a:t>The stomata are small holes in the underside of leaves. What gases pass in and out of the holes?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5836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Station Two: 6-11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1128451"/>
            <a:ext cx="10178322" cy="359359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dirty="0" smtClean="0"/>
              <a:t>6) This should be easy; what two gases do plants interact with?</a:t>
            </a:r>
          </a:p>
          <a:p>
            <a:pPr marL="0" indent="0">
              <a:buNone/>
            </a:pPr>
            <a:r>
              <a:rPr lang="en-US" sz="3200" dirty="0" smtClean="0"/>
              <a:t>7) H2O can also evaporate out of a stomata… </a:t>
            </a:r>
          </a:p>
          <a:p>
            <a:pPr marL="0" indent="0">
              <a:buNone/>
            </a:pPr>
            <a:r>
              <a:rPr lang="en-US" sz="3200" dirty="0" smtClean="0"/>
              <a:t>8) It’s important that a plant GUARD its water so it doesn’t dry out</a:t>
            </a:r>
          </a:p>
          <a:p>
            <a:pPr marL="0" indent="0">
              <a:buNone/>
            </a:pPr>
            <a:r>
              <a:rPr lang="en-US" sz="3200" dirty="0" smtClean="0"/>
              <a:t>9) TROPISMS – </a:t>
            </a:r>
            <a:r>
              <a:rPr lang="en-US" sz="3200" dirty="0" err="1" smtClean="0"/>
              <a:t>Gravi</a:t>
            </a:r>
            <a:r>
              <a:rPr lang="en-US" sz="3200" dirty="0" smtClean="0"/>
              <a:t>, Photo, and </a:t>
            </a:r>
            <a:r>
              <a:rPr lang="en-US" sz="3200" dirty="0" err="1" smtClean="0"/>
              <a:t>Thigmo</a:t>
            </a:r>
            <a:endParaRPr lang="en-US" sz="3200" dirty="0" smtClean="0"/>
          </a:p>
          <a:p>
            <a:pPr marL="0" indent="0">
              <a:buNone/>
            </a:pPr>
            <a:r>
              <a:rPr lang="en-US" sz="3200" dirty="0" smtClean="0"/>
              <a:t>10) Think of the adaptations of: Poison Ivy, Cactus, What grows on the outside of trees to protect their stems?</a:t>
            </a:r>
          </a:p>
          <a:p>
            <a:pPr marL="0" indent="0">
              <a:buNone/>
            </a:pPr>
            <a:r>
              <a:rPr lang="en-US" sz="3200" dirty="0" smtClean="0"/>
              <a:t>11) Think of what leaves do…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054137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7615" y="51097"/>
            <a:ext cx="10178322" cy="1492132"/>
          </a:xfrm>
        </p:spPr>
        <p:txBody>
          <a:bodyPr/>
          <a:lstStyle/>
          <a:p>
            <a:pPr algn="ctr"/>
            <a:r>
              <a:rPr lang="en-US" dirty="0" smtClean="0"/>
              <a:t>Station Three: 12-13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217615" y="684388"/>
            <a:ext cx="7505484" cy="5021263"/>
          </a:xfrm>
        </p:spPr>
        <p:txBody>
          <a:bodyPr>
            <a:noAutofit/>
          </a:bodyPr>
          <a:lstStyle/>
          <a:p>
            <a:r>
              <a:rPr lang="en-US" sz="3200" b="1" u="sng" dirty="0" smtClean="0"/>
              <a:t>Use Document 99</a:t>
            </a:r>
          </a:p>
          <a:p>
            <a:pPr marL="0" indent="0">
              <a:buNone/>
            </a:pPr>
            <a:r>
              <a:rPr lang="en-US" sz="3200" dirty="0" smtClean="0"/>
              <a:t>12) </a:t>
            </a:r>
          </a:p>
          <a:p>
            <a:pPr lvl="1"/>
            <a:r>
              <a:rPr lang="en-US" sz="2800" dirty="0" smtClean="0"/>
              <a:t>A- this female part has “ma” in the name</a:t>
            </a:r>
          </a:p>
          <a:p>
            <a:pPr lvl="1"/>
            <a:r>
              <a:rPr lang="en-US" sz="2800" dirty="0" smtClean="0"/>
              <a:t>B- Eggs are stored here</a:t>
            </a:r>
          </a:p>
          <a:p>
            <a:pPr lvl="1"/>
            <a:r>
              <a:rPr lang="en-US" sz="2800" dirty="0" smtClean="0"/>
              <a:t>C- Another name for egg</a:t>
            </a:r>
          </a:p>
          <a:p>
            <a:pPr lvl="1"/>
            <a:r>
              <a:rPr lang="en-US" sz="2800" dirty="0" smtClean="0"/>
              <a:t>D- Protects plant before it blooms</a:t>
            </a:r>
          </a:p>
          <a:p>
            <a:pPr lvl="1"/>
            <a:r>
              <a:rPr lang="en-US" sz="2800" dirty="0" smtClean="0"/>
              <a:t>E- Attracts pollinators with colors and patterns</a:t>
            </a:r>
          </a:p>
          <a:p>
            <a:pPr marL="0" indent="0">
              <a:buNone/>
            </a:pPr>
            <a:r>
              <a:rPr lang="en-US" sz="3200" dirty="0" smtClean="0"/>
              <a:t>13) What do root hairs do to the size of the roots? Why would they want that kind of size?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07400" y="1856961"/>
            <a:ext cx="2692400" cy="2575339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8089684" y="2052295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8089684" y="2912993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089684" y="3123129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1073043" y="3010354"/>
            <a:ext cx="327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1099061" y="3545959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3983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Station Four: 14-19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8589" y="962024"/>
            <a:ext cx="10604500" cy="51593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smtClean="0"/>
              <a:t>14) Chordate sounds kind of like Cord. Where do you have a cord in your body?</a:t>
            </a:r>
          </a:p>
          <a:p>
            <a:pPr marL="0" indent="0">
              <a:buNone/>
            </a:pPr>
            <a:r>
              <a:rPr lang="en-US" sz="3300" dirty="0" smtClean="0"/>
              <a:t>15) Radial sounds like a round tire…</a:t>
            </a:r>
          </a:p>
          <a:p>
            <a:pPr marL="0" indent="0">
              <a:buNone/>
            </a:pPr>
            <a:r>
              <a:rPr lang="en-US" sz="3300" dirty="0" smtClean="0"/>
              <a:t>16) </a:t>
            </a:r>
            <a:r>
              <a:rPr lang="en-US" sz="3300" u="sng" dirty="0" smtClean="0"/>
              <a:t>Animal Kingdom Booklet </a:t>
            </a:r>
          </a:p>
          <a:p>
            <a:pPr marL="0" indent="0">
              <a:buNone/>
            </a:pPr>
            <a:r>
              <a:rPr lang="en-US" sz="3300" b="1" u="sng" dirty="0" smtClean="0"/>
              <a:t>Options: </a:t>
            </a:r>
            <a:r>
              <a:rPr lang="en-US" sz="3300" dirty="0" smtClean="0"/>
              <a:t>Mollusca, </a:t>
            </a:r>
            <a:r>
              <a:rPr lang="en-US" sz="3300" dirty="0" err="1" smtClean="0"/>
              <a:t>Cnidaria</a:t>
            </a:r>
            <a:r>
              <a:rPr lang="en-US" sz="3300" dirty="0" smtClean="0"/>
              <a:t>, </a:t>
            </a:r>
            <a:r>
              <a:rPr lang="en-US" sz="3300" dirty="0" err="1" smtClean="0"/>
              <a:t>Porifera</a:t>
            </a:r>
            <a:r>
              <a:rPr lang="en-US" sz="3300" dirty="0" smtClean="0"/>
              <a:t>, </a:t>
            </a:r>
            <a:r>
              <a:rPr lang="en-US" sz="3300" dirty="0" err="1" smtClean="0"/>
              <a:t>Anthropoda</a:t>
            </a:r>
            <a:r>
              <a:rPr lang="en-US" sz="3300" dirty="0" smtClean="0"/>
              <a:t>, Annelida </a:t>
            </a:r>
          </a:p>
          <a:p>
            <a:pPr marL="0" indent="0">
              <a:buNone/>
            </a:pPr>
            <a:r>
              <a:rPr lang="en-US" sz="3300" dirty="0" smtClean="0"/>
              <a:t>17) What do bacteria do to dead things? What’s that called?</a:t>
            </a:r>
          </a:p>
          <a:p>
            <a:pPr marL="0" indent="0">
              <a:buNone/>
            </a:pPr>
            <a:r>
              <a:rPr lang="en-US" sz="3300" dirty="0" smtClean="0"/>
              <a:t>18) If they rely on DIFFERENT organisms for energy they are….</a:t>
            </a:r>
          </a:p>
          <a:p>
            <a:pPr marL="0" indent="0">
              <a:buNone/>
            </a:pPr>
            <a:r>
              <a:rPr lang="en-US" sz="3300" dirty="0" smtClean="0"/>
              <a:t>19) Pro means “NO” and “EU” do… Which one are </a:t>
            </a:r>
            <a:r>
              <a:rPr lang="en-US" sz="3300" dirty="0" err="1" smtClean="0"/>
              <a:t>protists</a:t>
            </a:r>
            <a:r>
              <a:rPr lang="en-US" sz="3300" dirty="0" smtClean="0"/>
              <a:t>?</a:t>
            </a:r>
            <a:endParaRPr lang="en-US" sz="3300" dirty="0"/>
          </a:p>
        </p:txBody>
      </p:sp>
    </p:spTree>
    <p:extLst>
      <p:ext uri="{BB962C8B-B14F-4D97-AF65-F5344CB8AC3E}">
        <p14:creationId xmlns:p14="http://schemas.microsoft.com/office/powerpoint/2010/main" val="3606531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Station Five: 20-25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0900" y="1199568"/>
            <a:ext cx="10782300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100" dirty="0" smtClean="0"/>
              <a:t>20) Does your body want its temperature to change much? BOOM, homeostasis. It’s all about a constant balance.</a:t>
            </a:r>
          </a:p>
          <a:p>
            <a:pPr marL="0" indent="0">
              <a:buNone/>
            </a:pPr>
            <a:r>
              <a:rPr lang="en-US" sz="3100" dirty="0" smtClean="0"/>
              <a:t>21) What’s it called when you want to keep a CONSTANT BALANCE?</a:t>
            </a:r>
          </a:p>
          <a:p>
            <a:pPr marL="0" indent="0">
              <a:buNone/>
            </a:pPr>
            <a:r>
              <a:rPr lang="en-US" sz="3100" dirty="0" smtClean="0"/>
              <a:t>22) Blood and Air and Brain</a:t>
            </a:r>
          </a:p>
          <a:p>
            <a:pPr marL="0" indent="0">
              <a:buNone/>
            </a:pPr>
            <a:r>
              <a:rPr lang="en-US" sz="3100" dirty="0" smtClean="0"/>
              <a:t>23) Food and Blood and Brain</a:t>
            </a:r>
          </a:p>
          <a:p>
            <a:pPr marL="0" indent="0">
              <a:buNone/>
            </a:pPr>
            <a:r>
              <a:rPr lang="en-US" sz="3100" dirty="0" smtClean="0"/>
              <a:t>24) </a:t>
            </a:r>
            <a:r>
              <a:rPr lang="en-US" sz="3100" u="sng" dirty="0" smtClean="0"/>
              <a:t>One</a:t>
            </a:r>
            <a:r>
              <a:rPr lang="en-US" sz="3100" dirty="0" smtClean="0"/>
              <a:t> pumps blood, </a:t>
            </a:r>
            <a:r>
              <a:rPr lang="en-US" sz="3100" u="sng" dirty="0" smtClean="0"/>
              <a:t>One</a:t>
            </a:r>
            <a:r>
              <a:rPr lang="en-US" sz="3100" dirty="0" smtClean="0"/>
              <a:t> helps move food through the digestive system, </a:t>
            </a:r>
            <a:r>
              <a:rPr lang="en-US" sz="3100" u="sng" dirty="0" smtClean="0"/>
              <a:t>One</a:t>
            </a:r>
            <a:r>
              <a:rPr lang="en-US" sz="3100" dirty="0" smtClean="0"/>
              <a:t> helps the body move.</a:t>
            </a:r>
          </a:p>
          <a:p>
            <a:pPr marL="0" indent="0">
              <a:buNone/>
            </a:pPr>
            <a:r>
              <a:rPr lang="en-US" sz="3100" dirty="0" smtClean="0"/>
              <a:t>25) It sounds like this system will help transfer things throughout the entire body.</a:t>
            </a:r>
            <a:endParaRPr lang="en-US" sz="3100" dirty="0"/>
          </a:p>
        </p:txBody>
      </p:sp>
    </p:spTree>
    <p:extLst>
      <p:ext uri="{BB962C8B-B14F-4D97-AF65-F5344CB8AC3E}">
        <p14:creationId xmlns:p14="http://schemas.microsoft.com/office/powerpoint/2010/main" val="2261936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Station Six: 26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800" dirty="0" smtClean="0"/>
              <a:t>***You will need your Body Systems Summary Chart***</a:t>
            </a:r>
          </a:p>
          <a:p>
            <a:pPr marL="0" indent="0" algn="ctr">
              <a:buNone/>
            </a:pPr>
            <a:endParaRPr lang="en-US" sz="2800" dirty="0"/>
          </a:p>
          <a:p>
            <a:pPr marL="0" indent="0" algn="ctr">
              <a:buNone/>
            </a:pPr>
            <a:r>
              <a:rPr lang="en-US" sz="2800" dirty="0" smtClean="0"/>
              <a:t>This material makes up about 1/3 of the test. </a:t>
            </a:r>
            <a:endParaRPr lang="en-US" sz="2800" dirty="0"/>
          </a:p>
          <a:p>
            <a:pPr marL="0" indent="0" algn="ctr">
              <a:buNone/>
            </a:pPr>
            <a:endParaRPr lang="en-US" sz="2800" dirty="0" smtClean="0"/>
          </a:p>
          <a:p>
            <a:pPr marL="0" indent="0" algn="ctr">
              <a:buNone/>
            </a:pPr>
            <a:r>
              <a:rPr lang="en-US" sz="2800" dirty="0" smtClean="0"/>
              <a:t>Take the time to know it, especially the systems you have never heard of.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837346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TM10001106[[fn=Badge]]</Template>
  <TotalTime>79</TotalTime>
  <Words>449</Words>
  <Application>Microsoft Office PowerPoint</Application>
  <PresentationFormat>Widescreen</PresentationFormat>
  <Paragraphs>57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Gill Sans MT</vt:lpstr>
      <vt:lpstr>Impact</vt:lpstr>
      <vt:lpstr>Badge</vt:lpstr>
      <vt:lpstr>You will need…</vt:lpstr>
      <vt:lpstr>Station One: 1-5</vt:lpstr>
      <vt:lpstr>Station Two: 6-11 </vt:lpstr>
      <vt:lpstr>Station Three: 12-13</vt:lpstr>
      <vt:lpstr>Station Four: 14-19</vt:lpstr>
      <vt:lpstr>Station Five: 20-25</vt:lpstr>
      <vt:lpstr>Station Six: 26</vt:lpstr>
    </vt:vector>
  </TitlesOfParts>
  <Company>Conroe ISD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Station One: 1-5</dc:title>
  <dc:creator>Holm, Dillon</dc:creator>
  <cp:lastModifiedBy>Holm, Dillon</cp:lastModifiedBy>
  <cp:revision>7</cp:revision>
  <dcterms:created xsi:type="dcterms:W3CDTF">2017-03-29T12:36:32Z</dcterms:created>
  <dcterms:modified xsi:type="dcterms:W3CDTF">2017-03-29T13:55:56Z</dcterms:modified>
</cp:coreProperties>
</file>